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64" r:id="rId4"/>
    <p:sldId id="278" r:id="rId5"/>
    <p:sldId id="266" r:id="rId6"/>
    <p:sldId id="267" r:id="rId7"/>
    <p:sldId id="265" r:id="rId8"/>
    <p:sldId id="275" r:id="rId9"/>
    <p:sldId id="277" r:id="rId10"/>
    <p:sldId id="268" r:id="rId11"/>
    <p:sldId id="269" r:id="rId12"/>
    <p:sldId id="261" r:id="rId13"/>
    <p:sldId id="259" r:id="rId14"/>
    <p:sldId id="260" r:id="rId15"/>
    <p:sldId id="270" r:id="rId16"/>
    <p:sldId id="276" r:id="rId17"/>
    <p:sldId id="284" r:id="rId18"/>
    <p:sldId id="285" r:id="rId19"/>
    <p:sldId id="286" r:id="rId20"/>
    <p:sldId id="287" r:id="rId21"/>
    <p:sldId id="288" r:id="rId22"/>
    <p:sldId id="279" r:id="rId23"/>
    <p:sldId id="280" r:id="rId24"/>
    <p:sldId id="281" r:id="rId25"/>
    <p:sldId id="282" r:id="rId26"/>
    <p:sldId id="283" r:id="rId27"/>
    <p:sldId id="289" r:id="rId28"/>
    <p:sldId id="296" r:id="rId29"/>
    <p:sldId id="290" r:id="rId30"/>
    <p:sldId id="295" r:id="rId31"/>
    <p:sldId id="293" r:id="rId32"/>
    <p:sldId id="294" r:id="rId33"/>
    <p:sldId id="291" r:id="rId34"/>
    <p:sldId id="292"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16" d="100"/>
          <a:sy n="116" d="100"/>
        </p:scale>
        <p:origin x="39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7/14/2019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7/14/2019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7/14/2019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7/14/2019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5586B75A-687E-405C-8A0B-8D00578BA2C3}" type="datetimeFigureOut">
              <a:rPr lang="en-US" dirty="0"/>
              <a:pPr/>
              <a:t>7/14/2019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7/14/2019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7/14/2019</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a:t>Haga clic para modificar el estilo de título del patrón</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7/14/2019</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7/14/2019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8" name="Date Placeholder 7"/>
          <p:cNvSpPr>
            <a:spLocks noGrp="1"/>
          </p:cNvSpPr>
          <p:nvPr>
            <p:ph type="dt" sz="half" idx="10"/>
          </p:nvPr>
        </p:nvSpPr>
        <p:spPr/>
        <p:txBody>
          <a:bodyPr/>
          <a:lstStyle/>
          <a:p>
            <a:fld id="{5586B75A-687E-405C-8A0B-8D00578BA2C3}" type="datetimeFigureOut">
              <a:rPr lang="en-US" dirty="0"/>
              <a:pPr/>
              <a:t>7/14/2019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8" name="Date Placeholder 7"/>
          <p:cNvSpPr>
            <a:spLocks noGrp="1"/>
          </p:cNvSpPr>
          <p:nvPr>
            <p:ph type="dt" sz="half" idx="10"/>
          </p:nvPr>
        </p:nvSpPr>
        <p:spPr/>
        <p:txBody>
          <a:bodyPr/>
          <a:lstStyle/>
          <a:p>
            <a:fld id="{5586B75A-687E-405C-8A0B-8D00578BA2C3}" type="datetimeFigureOut">
              <a:rPr lang="en-US" dirty="0"/>
              <a:pPr/>
              <a:t>7/14/2019</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7/14/2019</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Cotizacion.ht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069848" y="1298448"/>
            <a:ext cx="7315200" cy="1736852"/>
          </a:xfrm>
        </p:spPr>
        <p:txBody>
          <a:bodyPr/>
          <a:lstStyle/>
          <a:p>
            <a:pPr algn="ctr"/>
            <a:r>
              <a:rPr lang="es-MX" dirty="0"/>
              <a:t>PET SITTING</a:t>
            </a:r>
          </a:p>
        </p:txBody>
      </p:sp>
      <p:sp>
        <p:nvSpPr>
          <p:cNvPr id="3" name="Subtítulo 2"/>
          <p:cNvSpPr>
            <a:spLocks noGrp="1"/>
          </p:cNvSpPr>
          <p:nvPr>
            <p:ph type="subTitle" idx="1"/>
          </p:nvPr>
        </p:nvSpPr>
        <p:spPr>
          <a:xfrm>
            <a:off x="1100015" y="3810000"/>
            <a:ext cx="7315200" cy="1774646"/>
          </a:xfrm>
        </p:spPr>
        <p:txBody>
          <a:bodyPr>
            <a:normAutofit/>
          </a:bodyPr>
          <a:lstStyle/>
          <a:p>
            <a:pPr algn="r"/>
            <a:r>
              <a:rPr lang="es-MX"/>
              <a:t> </a:t>
            </a:r>
            <a:endParaRPr lang="es-MX" dirty="0"/>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01200" y="2516822"/>
            <a:ext cx="2313940" cy="2029778"/>
          </a:xfrm>
          <a:prstGeom prst="rect">
            <a:avLst/>
          </a:prstGeom>
          <a:noFill/>
          <a:ln>
            <a:noFill/>
          </a:ln>
        </p:spPr>
      </p:pic>
    </p:spTree>
    <p:extLst>
      <p:ext uri="{BB962C8B-B14F-4D97-AF65-F5344CB8AC3E}">
        <p14:creationId xmlns:p14="http://schemas.microsoft.com/office/powerpoint/2010/main" val="8183238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Costos Personal</a:t>
            </a:r>
            <a:endParaRPr lang="en-US" dirty="0"/>
          </a:p>
        </p:txBody>
      </p:sp>
      <p:pic>
        <p:nvPicPr>
          <p:cNvPr id="5" name="Imagen 4"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sp>
        <p:nvSpPr>
          <p:cNvPr id="6" name="Marcador de contenido 5">
            <a:extLst>
              <a:ext uri="{FF2B5EF4-FFF2-40B4-BE49-F238E27FC236}">
                <a16:creationId xmlns:a16="http://schemas.microsoft.com/office/drawing/2014/main" id="{E2DAC951-19E8-41BD-A079-BA56A9C1F77A}"/>
              </a:ext>
            </a:extLst>
          </p:cNvPr>
          <p:cNvSpPr>
            <a:spLocks noGrp="1"/>
          </p:cNvSpPr>
          <p:nvPr>
            <p:ph idx="1"/>
          </p:nvPr>
        </p:nvSpPr>
        <p:spPr/>
        <p:txBody>
          <a:bodyPr/>
          <a:lstStyle/>
          <a:p>
            <a:endParaRPr lang="es-ES"/>
          </a:p>
        </p:txBody>
      </p:sp>
      <p:pic>
        <p:nvPicPr>
          <p:cNvPr id="7" name="Imagen 6">
            <a:extLst>
              <a:ext uri="{FF2B5EF4-FFF2-40B4-BE49-F238E27FC236}">
                <a16:creationId xmlns:a16="http://schemas.microsoft.com/office/drawing/2014/main" id="{C089D27B-ABA9-4E37-9608-169B9D24C4E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812813" y="864108"/>
            <a:ext cx="7431835" cy="5120640"/>
          </a:xfrm>
          <a:prstGeom prst="rect">
            <a:avLst/>
          </a:prstGeom>
          <a:noFill/>
        </p:spPr>
      </p:pic>
    </p:spTree>
    <p:extLst>
      <p:ext uri="{BB962C8B-B14F-4D97-AF65-F5344CB8AC3E}">
        <p14:creationId xmlns:p14="http://schemas.microsoft.com/office/powerpoint/2010/main" val="2166779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Costo total del desarrollo del proyecto</a:t>
            </a:r>
          </a:p>
        </p:txBody>
      </p:sp>
      <p:sp>
        <p:nvSpPr>
          <p:cNvPr id="3" name="Marcador de contenido 2"/>
          <p:cNvSpPr>
            <a:spLocks noGrp="1"/>
          </p:cNvSpPr>
          <p:nvPr>
            <p:ph idx="1"/>
          </p:nvPr>
        </p:nvSpPr>
        <p:spPr>
          <a:xfrm>
            <a:off x="3869267" y="864108"/>
            <a:ext cx="7457759" cy="1244778"/>
          </a:xfrm>
        </p:spPr>
        <p:txBody>
          <a:bodyPr/>
          <a:lstStyle/>
          <a:p>
            <a:pPr algn="ctr"/>
            <a:r>
              <a:rPr lang="es-MX" sz="3200" dirty="0"/>
              <a:t>$852,000 pesos M.X.</a:t>
            </a:r>
          </a:p>
          <a:p>
            <a:endParaRPr lang="es-MX" u="sng" dirty="0"/>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graphicFrame>
        <p:nvGraphicFramePr>
          <p:cNvPr id="5" name="Tabla 4">
            <a:extLst>
              <a:ext uri="{FF2B5EF4-FFF2-40B4-BE49-F238E27FC236}">
                <a16:creationId xmlns:a16="http://schemas.microsoft.com/office/drawing/2014/main" id="{5AC5EBBE-4CC9-40CE-8D24-D2CD41DBDFAD}"/>
              </a:ext>
            </a:extLst>
          </p:cNvPr>
          <p:cNvGraphicFramePr>
            <a:graphicFrameLocks noGrp="1"/>
          </p:cNvGraphicFramePr>
          <p:nvPr>
            <p:extLst>
              <p:ext uri="{D42A27DB-BD31-4B8C-83A1-F6EECF244321}">
                <p14:modId xmlns:p14="http://schemas.microsoft.com/office/powerpoint/2010/main" val="958370268"/>
              </p:ext>
            </p:extLst>
          </p:nvPr>
        </p:nvGraphicFramePr>
        <p:xfrm>
          <a:off x="3869267" y="1556950"/>
          <a:ext cx="7564852" cy="4436942"/>
        </p:xfrm>
        <a:graphic>
          <a:graphicData uri="http://schemas.openxmlformats.org/drawingml/2006/table">
            <a:tbl>
              <a:tblPr firstRow="1" firstCol="1" bandRow="1">
                <a:tableStyleId>{5C22544A-7EE6-4342-B048-85BDC9FD1C3A}</a:tableStyleId>
              </a:tblPr>
              <a:tblGrid>
                <a:gridCol w="1630711">
                  <a:extLst>
                    <a:ext uri="{9D8B030D-6E8A-4147-A177-3AD203B41FA5}">
                      <a16:colId xmlns:a16="http://schemas.microsoft.com/office/drawing/2014/main" val="475185206"/>
                    </a:ext>
                  </a:extLst>
                </a:gridCol>
                <a:gridCol w="1493604">
                  <a:extLst>
                    <a:ext uri="{9D8B030D-6E8A-4147-A177-3AD203B41FA5}">
                      <a16:colId xmlns:a16="http://schemas.microsoft.com/office/drawing/2014/main" val="4150069134"/>
                    </a:ext>
                  </a:extLst>
                </a:gridCol>
                <a:gridCol w="1408769">
                  <a:extLst>
                    <a:ext uri="{9D8B030D-6E8A-4147-A177-3AD203B41FA5}">
                      <a16:colId xmlns:a16="http://schemas.microsoft.com/office/drawing/2014/main" val="3996449669"/>
                    </a:ext>
                  </a:extLst>
                </a:gridCol>
                <a:gridCol w="1622999">
                  <a:extLst>
                    <a:ext uri="{9D8B030D-6E8A-4147-A177-3AD203B41FA5}">
                      <a16:colId xmlns:a16="http://schemas.microsoft.com/office/drawing/2014/main" val="3170735392"/>
                    </a:ext>
                  </a:extLst>
                </a:gridCol>
                <a:gridCol w="1408769">
                  <a:extLst>
                    <a:ext uri="{9D8B030D-6E8A-4147-A177-3AD203B41FA5}">
                      <a16:colId xmlns:a16="http://schemas.microsoft.com/office/drawing/2014/main" val="1303091930"/>
                    </a:ext>
                  </a:extLst>
                </a:gridCol>
              </a:tblGrid>
              <a:tr h="334163">
                <a:tc>
                  <a:txBody>
                    <a:bodyPr/>
                    <a:lstStyle/>
                    <a:p>
                      <a:pPr algn="ctr">
                        <a:lnSpc>
                          <a:spcPct val="107000"/>
                        </a:lnSpc>
                        <a:spcAft>
                          <a:spcPts val="0"/>
                        </a:spcAft>
                      </a:pPr>
                      <a:r>
                        <a:rPr lang="es-ES" sz="1100">
                          <a:effectLst/>
                        </a:rPr>
                        <a:t>Nombre del costo</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s-ES" sz="1100">
                          <a:effectLst/>
                        </a:rPr>
                        <a:t>Costo bajo</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s-ES" sz="1100">
                          <a:effectLst/>
                        </a:rPr>
                        <a:t>Costo alto</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s-ES" sz="1100">
                          <a:effectLst/>
                        </a:rPr>
                        <a:t>Costo esperado</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s-ES" sz="1100">
                          <a:effectLst/>
                        </a:rPr>
                        <a:t>Clasificación</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65389260"/>
                  </a:ext>
                </a:extLst>
              </a:tr>
              <a:tr h="1033428">
                <a:tc>
                  <a:txBody>
                    <a:bodyPr/>
                    <a:lstStyle/>
                    <a:p>
                      <a:pPr algn="ctr">
                        <a:lnSpc>
                          <a:spcPct val="107000"/>
                        </a:lnSpc>
                        <a:spcAft>
                          <a:spcPts val="0"/>
                        </a:spcAft>
                      </a:pPr>
                      <a:r>
                        <a:rPr lang="es-ES" sz="1100">
                          <a:effectLst/>
                        </a:rPr>
                        <a:t>Producción de fabricación del producto</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s-ES" sz="1100">
                          <a:effectLst/>
                        </a:rPr>
                        <a:t>$780.00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s-ES" sz="1100">
                          <a:effectLst/>
                        </a:rPr>
                        <a:t>$100.00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s-ES" sz="1100">
                          <a:effectLst/>
                        </a:rPr>
                        <a:t>$841.00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s-ES" sz="1100">
                          <a:effectLst/>
                        </a:rPr>
                        <a:t>Directo</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95045139"/>
                  </a:ext>
                </a:extLst>
              </a:tr>
              <a:tr h="683797">
                <a:tc>
                  <a:txBody>
                    <a:bodyPr/>
                    <a:lstStyle/>
                    <a:p>
                      <a:pPr algn="ctr">
                        <a:lnSpc>
                          <a:spcPct val="107000"/>
                        </a:lnSpc>
                        <a:spcAft>
                          <a:spcPts val="0"/>
                        </a:spcAft>
                      </a:pPr>
                      <a:r>
                        <a:rPr lang="es-ES" sz="1100">
                          <a:effectLst/>
                        </a:rPr>
                        <a:t>Sueldos del personal</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s-ES" sz="1100">
                          <a:effectLst/>
                        </a:rPr>
                        <a:t>$600,000.00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s-ES" sz="1100">
                          <a:effectLst/>
                        </a:rPr>
                        <a:t>$1,200,000.00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s-ES" sz="1100">
                          <a:effectLst/>
                        </a:rPr>
                        <a:t>$852,000.00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s-ES" sz="1100">
                          <a:effectLst/>
                        </a:rPr>
                        <a:t>Variable</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97183071"/>
                  </a:ext>
                </a:extLst>
              </a:tr>
              <a:tr h="683797">
                <a:tc>
                  <a:txBody>
                    <a:bodyPr/>
                    <a:lstStyle/>
                    <a:p>
                      <a:pPr algn="ctr">
                        <a:lnSpc>
                          <a:spcPct val="107000"/>
                        </a:lnSpc>
                        <a:spcAft>
                          <a:spcPts val="0"/>
                        </a:spcAft>
                      </a:pPr>
                      <a:r>
                        <a:rPr lang="es-ES" sz="1100">
                          <a:effectLst/>
                        </a:rPr>
                        <a:t>Recursos tecnológicos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s-ES" sz="1100">
                          <a:effectLst/>
                        </a:rPr>
                        <a:t>$99.00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s-ES" sz="1100">
                          <a:effectLst/>
                        </a:rPr>
                        <a:t>$600.00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s-ES" sz="1100">
                          <a:effectLst/>
                        </a:rPr>
                        <a:t>$120.00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s-ES" sz="1100">
                          <a:effectLst/>
                        </a:rPr>
                        <a:t>Fijo</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254423583"/>
                  </a:ext>
                </a:extLst>
              </a:tr>
              <a:tr h="683797">
                <a:tc>
                  <a:txBody>
                    <a:bodyPr/>
                    <a:lstStyle/>
                    <a:p>
                      <a:pPr algn="ctr">
                        <a:lnSpc>
                          <a:spcPct val="107000"/>
                        </a:lnSpc>
                        <a:spcAft>
                          <a:spcPts val="0"/>
                        </a:spcAft>
                      </a:pPr>
                      <a:r>
                        <a:rPr lang="es-ES" sz="1100">
                          <a:effectLst/>
                        </a:rPr>
                        <a:t>Insumos personales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s-ES" sz="1100">
                          <a:effectLst/>
                        </a:rPr>
                        <a:t>$900.00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s-ES" sz="1100">
                          <a:effectLst/>
                        </a:rPr>
                        <a:t>$1600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s-ES" sz="1100">
                          <a:effectLst/>
                        </a:rPr>
                        <a:t>$1320.00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s-ES" sz="1100">
                          <a:effectLst/>
                        </a:rPr>
                        <a:t>Indirecto</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53071502"/>
                  </a:ext>
                </a:extLst>
              </a:tr>
              <a:tr h="683797">
                <a:tc>
                  <a:txBody>
                    <a:bodyPr/>
                    <a:lstStyle/>
                    <a:p>
                      <a:pPr algn="ctr">
                        <a:lnSpc>
                          <a:spcPct val="107000"/>
                        </a:lnSpc>
                        <a:spcAft>
                          <a:spcPts val="0"/>
                        </a:spcAft>
                      </a:pPr>
                      <a:r>
                        <a:rPr lang="es-ES" sz="1100">
                          <a:effectLst/>
                        </a:rPr>
                        <a:t>Presentación final</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s-ES" sz="1100">
                          <a:effectLst/>
                        </a:rPr>
                        <a:t>$180.00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s-ES" sz="1100">
                          <a:effectLst/>
                        </a:rPr>
                        <a:t>$400.00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s-ES" sz="1100">
                          <a:effectLst/>
                        </a:rPr>
                        <a:t>$200.00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s-ES" sz="1100">
                          <a:effectLst/>
                        </a:rPr>
                        <a:t>Variable</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54870038"/>
                  </a:ext>
                </a:extLst>
              </a:tr>
              <a:tr h="334163">
                <a:tc>
                  <a:txBody>
                    <a:bodyPr/>
                    <a:lstStyle/>
                    <a:p>
                      <a:pPr algn="ctr">
                        <a:lnSpc>
                          <a:spcPct val="107000"/>
                        </a:lnSpc>
                        <a:spcAft>
                          <a:spcPts val="0"/>
                        </a:spcAft>
                      </a:pPr>
                      <a:r>
                        <a:rPr lang="es-ES" sz="1100">
                          <a:effectLst/>
                        </a:rPr>
                        <a:t>Total</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s-ES" sz="1100">
                          <a:effectLst/>
                        </a:rPr>
                        <a:t> </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s-ES" sz="1100">
                          <a:effectLst/>
                        </a:rPr>
                        <a:t> </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s-ES" sz="1100">
                          <a:effectLst/>
                        </a:rPr>
                        <a:t>$853,161.00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s-ES" sz="1100" dirty="0">
                          <a:effectLst/>
                        </a:rPr>
                        <a:t> </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87297826"/>
                  </a:ext>
                </a:extLst>
              </a:tr>
            </a:tbl>
          </a:graphicData>
        </a:graphic>
      </p:graphicFrame>
    </p:spTree>
    <p:extLst>
      <p:ext uri="{BB962C8B-B14F-4D97-AF65-F5344CB8AC3E}">
        <p14:creationId xmlns:p14="http://schemas.microsoft.com/office/powerpoint/2010/main" val="274706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br>
              <a:rPr lang="es-MX" dirty="0"/>
            </a:br>
            <a:r>
              <a:rPr lang="es-MX" sz="2400" dirty="0"/>
              <a:t>(</a:t>
            </a:r>
            <a:r>
              <a:rPr lang="es-MX" sz="2400" dirty="0" err="1"/>
              <a:t>Storyboards</a:t>
            </a:r>
            <a:r>
              <a:rPr lang="es-MX" sz="2400" dirty="0"/>
              <a:t> de la aplicación de escritorio.) </a:t>
            </a:r>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pic>
        <p:nvPicPr>
          <p:cNvPr id="7" name="Marcador de contenido 6"/>
          <p:cNvPicPr>
            <a:picLocks noGrp="1" noChangeAspect="1"/>
          </p:cNvPicPr>
          <p:nvPr>
            <p:ph idx="1"/>
          </p:nvPr>
        </p:nvPicPr>
        <p:blipFill>
          <a:blip r:embed="rId3"/>
          <a:stretch>
            <a:fillRect/>
          </a:stretch>
        </p:blipFill>
        <p:spPr>
          <a:xfrm>
            <a:off x="4747687" y="887411"/>
            <a:ext cx="5439301" cy="4837609"/>
          </a:xfrm>
          <a:prstGeom prst="rect">
            <a:avLst/>
          </a:prstGeom>
        </p:spPr>
      </p:pic>
    </p:spTree>
    <p:extLst>
      <p:ext uri="{BB962C8B-B14F-4D97-AF65-F5344CB8AC3E}">
        <p14:creationId xmlns:p14="http://schemas.microsoft.com/office/powerpoint/2010/main" val="4130889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br>
              <a:rPr lang="es-MX" dirty="0"/>
            </a:br>
            <a:r>
              <a:rPr lang="es-MX" sz="2400" dirty="0"/>
              <a:t>(</a:t>
            </a:r>
            <a:r>
              <a:rPr lang="es-MX" sz="2400" dirty="0" err="1"/>
              <a:t>Storyboards</a:t>
            </a:r>
            <a:r>
              <a:rPr lang="es-MX" sz="2400" dirty="0"/>
              <a:t> de la aplicación de escritorio.) </a:t>
            </a:r>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pic>
        <p:nvPicPr>
          <p:cNvPr id="5" name="Marcador de contenido 4"/>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4965700" y="991108"/>
            <a:ext cx="4979988" cy="4733912"/>
          </a:xfrm>
          <a:prstGeom prst="rect">
            <a:avLst/>
          </a:prstGeom>
        </p:spPr>
      </p:pic>
    </p:spTree>
    <p:extLst>
      <p:ext uri="{BB962C8B-B14F-4D97-AF65-F5344CB8AC3E}">
        <p14:creationId xmlns:p14="http://schemas.microsoft.com/office/powerpoint/2010/main" val="4170944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br>
              <a:rPr lang="es-MX" dirty="0"/>
            </a:br>
            <a:r>
              <a:rPr lang="es-MX" sz="2400" dirty="0"/>
              <a:t>(</a:t>
            </a:r>
            <a:r>
              <a:rPr lang="es-MX" sz="2400" dirty="0" err="1"/>
              <a:t>Storyboards</a:t>
            </a:r>
            <a:r>
              <a:rPr lang="es-MX" sz="2400" dirty="0"/>
              <a:t> de la aplicación de escritorio.) </a:t>
            </a:r>
            <a:endParaRPr lang="es-MX" dirty="0"/>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pic>
        <p:nvPicPr>
          <p:cNvPr id="5" name="Marcador de contenido 4"/>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4584701" y="769936"/>
            <a:ext cx="5340350" cy="5084763"/>
          </a:xfrm>
          <a:prstGeom prst="rect">
            <a:avLst/>
          </a:prstGeom>
        </p:spPr>
      </p:pic>
      <p:sp>
        <p:nvSpPr>
          <p:cNvPr id="3" name="CuadroTexto 2"/>
          <p:cNvSpPr txBox="1"/>
          <p:nvPr/>
        </p:nvSpPr>
        <p:spPr>
          <a:xfrm>
            <a:off x="7366000" y="6324600"/>
            <a:ext cx="4635500" cy="369332"/>
          </a:xfrm>
          <a:prstGeom prst="rect">
            <a:avLst/>
          </a:prstGeom>
          <a:noFill/>
        </p:spPr>
        <p:txBody>
          <a:bodyPr wrap="square" rtlCol="0">
            <a:spAutoFit/>
          </a:bodyPr>
          <a:lstStyle/>
          <a:p>
            <a:r>
              <a:rPr lang="es-ES" dirty="0"/>
              <a:t>Mostrar funcionalidad</a:t>
            </a:r>
            <a:endParaRPr lang="en-US" dirty="0"/>
          </a:p>
        </p:txBody>
      </p:sp>
    </p:spTree>
    <p:extLst>
      <p:ext uri="{BB962C8B-B14F-4D97-AF65-F5344CB8AC3E}">
        <p14:creationId xmlns:p14="http://schemas.microsoft.com/office/powerpoint/2010/main" val="2214492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Primera fase de prototipos</a:t>
            </a:r>
            <a:endParaRPr lang="en-US" dirty="0"/>
          </a:p>
        </p:txBody>
      </p:sp>
      <p:pic>
        <p:nvPicPr>
          <p:cNvPr id="4" name="Marcador de contenido 3">
            <a:extLst>
              <a:ext uri="{FF2B5EF4-FFF2-40B4-BE49-F238E27FC236}">
                <a16:creationId xmlns:a16="http://schemas.microsoft.com/office/drawing/2014/main" id="{8516D402-5A9F-4833-97F9-AB7954101268}"/>
              </a:ext>
            </a:extLst>
          </p:cNvPr>
          <p:cNvPicPr>
            <a:picLocks noChangeAspect="1"/>
          </p:cNvPicPr>
          <p:nvPr/>
        </p:nvPicPr>
        <p:blipFill>
          <a:blip r:embed="rId2"/>
          <a:stretch>
            <a:fillRect/>
          </a:stretch>
        </p:blipFill>
        <p:spPr>
          <a:xfrm>
            <a:off x="3870674" y="1423798"/>
            <a:ext cx="3557535" cy="4010404"/>
          </a:xfrm>
          <a:prstGeom prst="rect">
            <a:avLst/>
          </a:prstGeom>
        </p:spPr>
      </p:pic>
      <p:pic>
        <p:nvPicPr>
          <p:cNvPr id="5" name="Imagen 4">
            <a:extLst>
              <a:ext uri="{FF2B5EF4-FFF2-40B4-BE49-F238E27FC236}">
                <a16:creationId xmlns:a16="http://schemas.microsoft.com/office/drawing/2014/main" id="{553A86C8-D18D-47D3-A16A-39A22456939B}"/>
              </a:ext>
            </a:extLst>
          </p:cNvPr>
          <p:cNvPicPr>
            <a:picLocks noChangeAspect="1"/>
          </p:cNvPicPr>
          <p:nvPr/>
        </p:nvPicPr>
        <p:blipFill>
          <a:blip r:embed="rId3"/>
          <a:stretch>
            <a:fillRect/>
          </a:stretch>
        </p:blipFill>
        <p:spPr>
          <a:xfrm>
            <a:off x="7910087" y="1423798"/>
            <a:ext cx="2869979" cy="4010404"/>
          </a:xfrm>
          <a:prstGeom prst="rect">
            <a:avLst/>
          </a:prstGeom>
        </p:spPr>
      </p:pic>
    </p:spTree>
    <p:extLst>
      <p:ext uri="{BB962C8B-B14F-4D97-AF65-F5344CB8AC3E}">
        <p14:creationId xmlns:p14="http://schemas.microsoft.com/office/powerpoint/2010/main" val="447474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Segunda fase de prototipos</a:t>
            </a:r>
            <a:endParaRPr lang="en-U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0500" y="519511"/>
            <a:ext cx="3012506" cy="5809833"/>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3686" y="595181"/>
            <a:ext cx="4013914" cy="5734163"/>
          </a:xfrm>
          <a:prstGeom prst="rect">
            <a:avLst/>
          </a:prstGeom>
        </p:spPr>
      </p:pic>
    </p:spTree>
    <p:extLst>
      <p:ext uri="{BB962C8B-B14F-4D97-AF65-F5344CB8AC3E}">
        <p14:creationId xmlns:p14="http://schemas.microsoft.com/office/powerpoint/2010/main" val="423988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heel(1)">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Segunda Presentación </a:t>
            </a:r>
          </a:p>
        </p:txBody>
      </p:sp>
      <p:sp>
        <p:nvSpPr>
          <p:cNvPr id="3" name="Marcador de contenido 2"/>
          <p:cNvSpPr>
            <a:spLocks noGrp="1"/>
          </p:cNvSpPr>
          <p:nvPr>
            <p:ph idx="1"/>
          </p:nvPr>
        </p:nvSpPr>
        <p:spPr/>
        <p:txBody>
          <a:bodyPr/>
          <a:lstStyle/>
          <a:p>
            <a:pPr algn="r"/>
            <a:endParaRPr lang="es-MX" dirty="0"/>
          </a:p>
          <a:p>
            <a:pPr algn="r"/>
            <a:endParaRPr lang="es-MX" dirty="0"/>
          </a:p>
          <a:p>
            <a:pPr algn="r"/>
            <a:endParaRPr lang="es-MX" dirty="0"/>
          </a:p>
          <a:p>
            <a:pPr algn="r"/>
            <a:endParaRPr lang="es-MX" dirty="0"/>
          </a:p>
          <a:p>
            <a:pPr algn="r"/>
            <a:endParaRPr lang="es-MX" dirty="0"/>
          </a:p>
          <a:p>
            <a:pPr algn="r"/>
            <a:endParaRPr lang="es-MX" dirty="0"/>
          </a:p>
          <a:p>
            <a:pPr algn="r"/>
            <a:endParaRPr lang="es-MX" dirty="0"/>
          </a:p>
          <a:p>
            <a:pPr algn="r"/>
            <a:r>
              <a:rPr lang="es-MX" dirty="0"/>
              <a:t>Alonso Pérez Antonio </a:t>
            </a:r>
          </a:p>
          <a:p>
            <a:pPr algn="r"/>
            <a:r>
              <a:rPr lang="es-MX" dirty="0"/>
              <a:t>Jiménez Rodríguez Lizet </a:t>
            </a:r>
          </a:p>
          <a:p>
            <a:pPr algn="r"/>
            <a:r>
              <a:rPr lang="es-MX" dirty="0"/>
              <a:t>Larios Soto Kay </a:t>
            </a:r>
          </a:p>
          <a:p>
            <a:pPr algn="r"/>
            <a:r>
              <a:rPr lang="es-MX" dirty="0"/>
              <a:t>Téllez González Kevin</a:t>
            </a:r>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89645" y="1055765"/>
            <a:ext cx="3633045" cy="2368663"/>
          </a:xfrm>
          <a:prstGeom prst="rect">
            <a:avLst/>
          </a:prstGeom>
          <a:noFill/>
          <a:ln>
            <a:noFill/>
          </a:ln>
        </p:spPr>
      </p:pic>
    </p:spTree>
    <p:extLst>
      <p:ext uri="{BB962C8B-B14F-4D97-AF65-F5344CB8AC3E}">
        <p14:creationId xmlns:p14="http://schemas.microsoft.com/office/powerpoint/2010/main" val="35146242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sz="2800" dirty="0"/>
              <a:t>Matriz de responsabilidades</a:t>
            </a:r>
            <a:br>
              <a:rPr lang="es-MX" dirty="0"/>
            </a:br>
            <a:endParaRPr lang="es-MX" dirty="0"/>
          </a:p>
        </p:txBody>
      </p:sp>
      <p:pic>
        <p:nvPicPr>
          <p:cNvPr id="6" name="Imagen 5"/>
          <p:cNvPicPr>
            <a:picLocks noChangeAspect="1"/>
          </p:cNvPicPr>
          <p:nvPr/>
        </p:nvPicPr>
        <p:blipFill>
          <a:blip r:embed="rId2"/>
          <a:stretch>
            <a:fillRect/>
          </a:stretch>
        </p:blipFill>
        <p:spPr>
          <a:xfrm>
            <a:off x="3824287" y="2417953"/>
            <a:ext cx="7746793" cy="1671447"/>
          </a:xfrm>
          <a:prstGeom prst="rect">
            <a:avLst/>
          </a:prstGeom>
        </p:spPr>
      </p:pic>
      <p:pic>
        <p:nvPicPr>
          <p:cNvPr id="7" name="Imagen 6" descr="LogoPetSitti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spTree>
    <p:extLst>
      <p:ext uri="{BB962C8B-B14F-4D97-AF65-F5344CB8AC3E}">
        <p14:creationId xmlns:p14="http://schemas.microsoft.com/office/powerpoint/2010/main" val="1660773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es-MX" sz="2800" dirty="0"/>
              <a:t>Matriz de responsabilidades</a:t>
            </a:r>
          </a:p>
        </p:txBody>
      </p:sp>
      <p:pic>
        <p:nvPicPr>
          <p:cNvPr id="4" name="Marcador de contenido 3"/>
          <p:cNvPicPr>
            <a:picLocks noGrp="1" noChangeAspect="1"/>
          </p:cNvPicPr>
          <p:nvPr>
            <p:ph idx="1"/>
          </p:nvPr>
        </p:nvPicPr>
        <p:blipFill>
          <a:blip r:embed="rId2"/>
          <a:stretch>
            <a:fillRect/>
          </a:stretch>
        </p:blipFill>
        <p:spPr>
          <a:xfrm>
            <a:off x="4640956" y="472926"/>
            <a:ext cx="5099944" cy="5903003"/>
          </a:xfrm>
          <a:prstGeom prst="rect">
            <a:avLst/>
          </a:prstGeom>
        </p:spPr>
      </p:pic>
      <p:pic>
        <p:nvPicPr>
          <p:cNvPr id="5" name="Imagen 4" descr="LogoPetSitti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spTree>
    <p:extLst>
      <p:ext uri="{BB962C8B-B14F-4D97-AF65-F5344CB8AC3E}">
        <p14:creationId xmlns:p14="http://schemas.microsoft.com/office/powerpoint/2010/main" val="3467112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Objetivo</a:t>
            </a:r>
          </a:p>
        </p:txBody>
      </p:sp>
      <p:sp>
        <p:nvSpPr>
          <p:cNvPr id="3" name="Marcador de contenido 2"/>
          <p:cNvSpPr>
            <a:spLocks noGrp="1"/>
          </p:cNvSpPr>
          <p:nvPr>
            <p:ph idx="1"/>
          </p:nvPr>
        </p:nvSpPr>
        <p:spPr/>
        <p:txBody>
          <a:bodyPr>
            <a:normAutofit/>
          </a:bodyPr>
          <a:lstStyle/>
          <a:p>
            <a:pPr marL="0" indent="0" algn="just">
              <a:buNone/>
            </a:pPr>
            <a:r>
              <a:rPr lang="es-MX" sz="3600" dirty="0">
                <a:solidFill>
                  <a:schemeClr val="tx1"/>
                </a:solidFill>
              </a:rPr>
              <a:t>Construir un dispensador de alimento para mascotas con el fin de llenar el plato de comida con base las </a:t>
            </a:r>
            <a:r>
              <a:rPr lang="es-MX" sz="3600">
                <a:solidFill>
                  <a:schemeClr val="tx1"/>
                </a:solidFill>
              </a:rPr>
              <a:t>siguientes características; </a:t>
            </a:r>
            <a:r>
              <a:rPr lang="es-MX" sz="3600" dirty="0">
                <a:solidFill>
                  <a:schemeClr val="tx1"/>
                </a:solidFill>
              </a:rPr>
              <a:t>raza, edad, tamaño y peso de forma automática.</a:t>
            </a:r>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spTree>
    <p:extLst>
      <p:ext uri="{BB962C8B-B14F-4D97-AF65-F5344CB8AC3E}">
        <p14:creationId xmlns:p14="http://schemas.microsoft.com/office/powerpoint/2010/main" val="40515396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Plan de Adquisición</a:t>
            </a:r>
            <a:br>
              <a:rPr lang="es-MX" dirty="0"/>
            </a:br>
            <a:endParaRPr lang="es-MX" dirty="0"/>
          </a:p>
        </p:txBody>
      </p:sp>
      <p:pic>
        <p:nvPicPr>
          <p:cNvPr id="4" name="Imagen 3"/>
          <p:cNvPicPr>
            <a:picLocks noChangeAspect="1"/>
          </p:cNvPicPr>
          <p:nvPr/>
        </p:nvPicPr>
        <p:blipFill>
          <a:blip r:embed="rId2"/>
          <a:stretch>
            <a:fillRect/>
          </a:stretch>
        </p:blipFill>
        <p:spPr>
          <a:xfrm>
            <a:off x="3608387" y="972045"/>
            <a:ext cx="8124825" cy="4752975"/>
          </a:xfrm>
          <a:prstGeom prst="rect">
            <a:avLst/>
          </a:prstGeom>
        </p:spPr>
      </p:pic>
    </p:spTree>
    <p:extLst>
      <p:ext uri="{BB962C8B-B14F-4D97-AF65-F5344CB8AC3E}">
        <p14:creationId xmlns:p14="http://schemas.microsoft.com/office/powerpoint/2010/main" val="16762662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Plan de Adquisición</a:t>
            </a:r>
            <a:endParaRPr lang="es-MX" dirty="0"/>
          </a:p>
        </p:txBody>
      </p:sp>
      <p:pic>
        <p:nvPicPr>
          <p:cNvPr id="4" name="Imagen 3"/>
          <p:cNvPicPr>
            <a:picLocks noChangeAspect="1"/>
          </p:cNvPicPr>
          <p:nvPr/>
        </p:nvPicPr>
        <p:blipFill>
          <a:blip r:embed="rId2"/>
          <a:stretch>
            <a:fillRect/>
          </a:stretch>
        </p:blipFill>
        <p:spPr>
          <a:xfrm>
            <a:off x="3592512" y="857440"/>
            <a:ext cx="8105775" cy="5133975"/>
          </a:xfrm>
          <a:prstGeom prst="rect">
            <a:avLst/>
          </a:prstGeom>
        </p:spPr>
      </p:pic>
    </p:spTree>
    <p:extLst>
      <p:ext uri="{BB962C8B-B14F-4D97-AF65-F5344CB8AC3E}">
        <p14:creationId xmlns:p14="http://schemas.microsoft.com/office/powerpoint/2010/main" val="25700280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0801" y="1073037"/>
            <a:ext cx="2947482" cy="4601183"/>
          </a:xfrm>
        </p:spPr>
        <p:txBody>
          <a:bodyPr/>
          <a:lstStyle/>
          <a:p>
            <a:pPr algn="ctr"/>
            <a:r>
              <a:rPr lang="es-MX" dirty="0"/>
              <a:t>Segunda Presentación </a:t>
            </a:r>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sp>
        <p:nvSpPr>
          <p:cNvPr id="5" name="Marcador de contenido 2"/>
          <p:cNvSpPr>
            <a:spLocks noGrp="1"/>
          </p:cNvSpPr>
          <p:nvPr>
            <p:ph idx="1"/>
          </p:nvPr>
        </p:nvSpPr>
        <p:spPr>
          <a:xfrm>
            <a:off x="3869268" y="864108"/>
            <a:ext cx="7315200" cy="5120640"/>
          </a:xfrm>
        </p:spPr>
        <p:txBody>
          <a:bodyPr>
            <a:normAutofit/>
          </a:bodyPr>
          <a:lstStyle/>
          <a:p>
            <a:pPr marL="0" indent="0" algn="ctr">
              <a:buNone/>
            </a:pPr>
            <a:r>
              <a:rPr lang="es-MX" sz="5400" b="1" dirty="0"/>
              <a:t>APLICACIÓN DE ESCRITORIO</a:t>
            </a:r>
          </a:p>
        </p:txBody>
      </p:sp>
    </p:spTree>
    <p:extLst>
      <p:ext uri="{BB962C8B-B14F-4D97-AF65-F5344CB8AC3E}">
        <p14:creationId xmlns:p14="http://schemas.microsoft.com/office/powerpoint/2010/main" val="10542789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APLICACIÓN DE ESCRITORIO</a:t>
            </a:r>
          </a:p>
        </p:txBody>
      </p:sp>
      <p:pic>
        <p:nvPicPr>
          <p:cNvPr id="4" name="Imagen 3"/>
          <p:cNvPicPr>
            <a:picLocks noChangeAspect="1"/>
          </p:cNvPicPr>
          <p:nvPr/>
        </p:nvPicPr>
        <p:blipFill rotWithShape="1">
          <a:blip r:embed="rId2"/>
          <a:srcRect l="369" t="86" r="1147" b="628"/>
          <a:stretch/>
        </p:blipFill>
        <p:spPr>
          <a:xfrm>
            <a:off x="3721100" y="818310"/>
            <a:ext cx="7912100" cy="5212236"/>
          </a:xfrm>
          <a:prstGeom prst="rect">
            <a:avLst/>
          </a:prstGeom>
        </p:spPr>
      </p:pic>
    </p:spTree>
    <p:extLst>
      <p:ext uri="{BB962C8B-B14F-4D97-AF65-F5344CB8AC3E}">
        <p14:creationId xmlns:p14="http://schemas.microsoft.com/office/powerpoint/2010/main" val="809168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APLICACIÓN DE ESCRITORIO</a:t>
            </a:r>
          </a:p>
        </p:txBody>
      </p:sp>
      <p:pic>
        <p:nvPicPr>
          <p:cNvPr id="4" name="Imagen 3"/>
          <p:cNvPicPr>
            <a:picLocks noChangeAspect="1"/>
          </p:cNvPicPr>
          <p:nvPr/>
        </p:nvPicPr>
        <p:blipFill>
          <a:blip r:embed="rId2"/>
          <a:stretch>
            <a:fillRect/>
          </a:stretch>
        </p:blipFill>
        <p:spPr>
          <a:xfrm>
            <a:off x="3643312" y="800290"/>
            <a:ext cx="8105775" cy="5248275"/>
          </a:xfrm>
          <a:prstGeom prst="rect">
            <a:avLst/>
          </a:prstGeom>
        </p:spPr>
      </p:pic>
    </p:spTree>
    <p:extLst>
      <p:ext uri="{BB962C8B-B14F-4D97-AF65-F5344CB8AC3E}">
        <p14:creationId xmlns:p14="http://schemas.microsoft.com/office/powerpoint/2010/main" val="15663736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APLICACIÓN DE ESCRITORIO</a:t>
            </a:r>
          </a:p>
        </p:txBody>
      </p:sp>
      <p:pic>
        <p:nvPicPr>
          <p:cNvPr id="4" name="Imagen 3"/>
          <p:cNvPicPr>
            <a:picLocks noChangeAspect="1"/>
          </p:cNvPicPr>
          <p:nvPr/>
        </p:nvPicPr>
        <p:blipFill>
          <a:blip r:embed="rId2"/>
          <a:stretch>
            <a:fillRect/>
          </a:stretch>
        </p:blipFill>
        <p:spPr>
          <a:xfrm>
            <a:off x="3712436" y="871842"/>
            <a:ext cx="8035063" cy="4853178"/>
          </a:xfrm>
          <a:prstGeom prst="rect">
            <a:avLst/>
          </a:prstGeom>
        </p:spPr>
      </p:pic>
    </p:spTree>
    <p:extLst>
      <p:ext uri="{BB962C8B-B14F-4D97-AF65-F5344CB8AC3E}">
        <p14:creationId xmlns:p14="http://schemas.microsoft.com/office/powerpoint/2010/main" val="2284992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APLICACIÓN DE ESCRITORIO</a:t>
            </a:r>
          </a:p>
        </p:txBody>
      </p:sp>
      <p:pic>
        <p:nvPicPr>
          <p:cNvPr id="4" name="Imagen 3"/>
          <p:cNvPicPr>
            <a:picLocks noChangeAspect="1"/>
          </p:cNvPicPr>
          <p:nvPr/>
        </p:nvPicPr>
        <p:blipFill>
          <a:blip r:embed="rId2"/>
          <a:stretch>
            <a:fillRect/>
          </a:stretch>
        </p:blipFill>
        <p:spPr>
          <a:xfrm>
            <a:off x="3886385" y="1175791"/>
            <a:ext cx="7776977" cy="4497274"/>
          </a:xfrm>
          <a:prstGeom prst="rect">
            <a:avLst/>
          </a:prstGeom>
        </p:spPr>
      </p:pic>
    </p:spTree>
    <p:extLst>
      <p:ext uri="{BB962C8B-B14F-4D97-AF65-F5344CB8AC3E}">
        <p14:creationId xmlns:p14="http://schemas.microsoft.com/office/powerpoint/2010/main" val="33916233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44094" y="1735425"/>
            <a:ext cx="4197927" cy="3285461"/>
          </a:xfrm>
          <a:prstGeom prst="rect">
            <a:avLst/>
          </a:prstGeom>
          <a:noFill/>
          <a:ln>
            <a:noFill/>
          </a:ln>
        </p:spPr>
      </p:pic>
    </p:spTree>
    <p:extLst>
      <p:ext uri="{BB962C8B-B14F-4D97-AF65-F5344CB8AC3E}">
        <p14:creationId xmlns:p14="http://schemas.microsoft.com/office/powerpoint/2010/main" val="8260174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err="1"/>
              <a:t>Stakeholders</a:t>
            </a:r>
            <a:endParaRPr lang="es-MX" dirty="0"/>
          </a:p>
        </p:txBody>
      </p:sp>
      <p:pic>
        <p:nvPicPr>
          <p:cNvPr id="3" name="Imagen 2" descr="Recorte de pantall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1692" y="768414"/>
            <a:ext cx="6486924" cy="5312028"/>
          </a:xfrm>
          <a:prstGeom prst="rect">
            <a:avLst/>
          </a:prstGeom>
        </p:spPr>
      </p:pic>
    </p:spTree>
    <p:extLst>
      <p:ext uri="{BB962C8B-B14F-4D97-AF65-F5344CB8AC3E}">
        <p14:creationId xmlns:p14="http://schemas.microsoft.com/office/powerpoint/2010/main" val="10804393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Métodos de Comunicación</a:t>
            </a:r>
          </a:p>
        </p:txBody>
      </p:sp>
      <p:pic>
        <p:nvPicPr>
          <p:cNvPr id="297" name="Imagen 296" descr="Recorte de pantall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4139" y="666188"/>
            <a:ext cx="5253193" cy="5516480"/>
          </a:xfrm>
          <a:prstGeom prst="rect">
            <a:avLst/>
          </a:prstGeom>
        </p:spPr>
      </p:pic>
    </p:spTree>
    <p:extLst>
      <p:ext uri="{BB962C8B-B14F-4D97-AF65-F5344CB8AC3E}">
        <p14:creationId xmlns:p14="http://schemas.microsoft.com/office/powerpoint/2010/main" val="49060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Alcance  </a:t>
            </a:r>
          </a:p>
        </p:txBody>
      </p:sp>
      <p:sp>
        <p:nvSpPr>
          <p:cNvPr id="3" name="Marcador de contenido 2"/>
          <p:cNvSpPr>
            <a:spLocks noGrp="1"/>
          </p:cNvSpPr>
          <p:nvPr>
            <p:ph idx="1"/>
          </p:nvPr>
        </p:nvSpPr>
        <p:spPr>
          <a:xfrm>
            <a:off x="3711086" y="1123837"/>
            <a:ext cx="7824749" cy="5120640"/>
          </a:xfrm>
        </p:spPr>
        <p:txBody>
          <a:bodyPr>
            <a:noAutofit/>
          </a:bodyPr>
          <a:lstStyle/>
          <a:p>
            <a:pPr algn="just"/>
            <a:r>
              <a:rPr lang="es-MX" sz="3200" dirty="0">
                <a:solidFill>
                  <a:schemeClr val="tx1"/>
                </a:solidFill>
              </a:rPr>
              <a:t>El dispensador de alimento para mascota va dirigido a perros, gatos, conejos, y algunos roedores el cual tiene como objetivo principal llenar el plato de comida vertiendo la cantidad exacta que la mascota necesita dependiendo del tipo, raza y edad, esta acción será llevada a cabo en una hora especificada por el usuario y además el dispensador podrá enviar una notificación cuando el alimento este por acabarse, como también se le podrá notificar al usuario cuando sea necesario actualizar la información de su mascota. </a:t>
            </a:r>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spTree>
    <p:extLst>
      <p:ext uri="{BB962C8B-B14F-4D97-AF65-F5344CB8AC3E}">
        <p14:creationId xmlns:p14="http://schemas.microsoft.com/office/powerpoint/2010/main" val="148379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Métodos de Comunicación</a:t>
            </a:r>
          </a:p>
        </p:txBody>
      </p:sp>
      <p:pic>
        <p:nvPicPr>
          <p:cNvPr id="3" name="Imagen 2" descr="Recorte de pantall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9" y="973640"/>
            <a:ext cx="7423402" cy="4901576"/>
          </a:xfrm>
          <a:prstGeom prst="rect">
            <a:avLst/>
          </a:prstGeom>
        </p:spPr>
      </p:pic>
    </p:spTree>
    <p:extLst>
      <p:ext uri="{BB962C8B-B14F-4D97-AF65-F5344CB8AC3E}">
        <p14:creationId xmlns:p14="http://schemas.microsoft.com/office/powerpoint/2010/main" val="35340940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Métodos de Comunicación</a:t>
            </a:r>
          </a:p>
        </p:txBody>
      </p:sp>
      <p:pic>
        <p:nvPicPr>
          <p:cNvPr id="3" name="Imagen 2" descr="Recorte de pantall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4403" y="1066183"/>
            <a:ext cx="7348876" cy="4658837"/>
          </a:xfrm>
          <a:prstGeom prst="rect">
            <a:avLst/>
          </a:prstGeom>
        </p:spPr>
      </p:pic>
    </p:spTree>
    <p:extLst>
      <p:ext uri="{BB962C8B-B14F-4D97-AF65-F5344CB8AC3E}">
        <p14:creationId xmlns:p14="http://schemas.microsoft.com/office/powerpoint/2010/main" val="2484769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Métodos de Comunicación</a:t>
            </a:r>
          </a:p>
        </p:txBody>
      </p:sp>
      <p:pic>
        <p:nvPicPr>
          <p:cNvPr id="122" name="Imagen 121" descr="Recorte de pantall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8484" y="661684"/>
            <a:ext cx="6689718" cy="5525487"/>
          </a:xfrm>
          <a:prstGeom prst="rect">
            <a:avLst/>
          </a:prstGeom>
        </p:spPr>
      </p:pic>
    </p:spTree>
    <p:extLst>
      <p:ext uri="{BB962C8B-B14F-4D97-AF65-F5344CB8AC3E}">
        <p14:creationId xmlns:p14="http://schemas.microsoft.com/office/powerpoint/2010/main" val="38417606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Plan de Riesgos </a:t>
            </a:r>
          </a:p>
        </p:txBody>
      </p:sp>
      <p:graphicFrame>
        <p:nvGraphicFramePr>
          <p:cNvPr id="5" name="Tabla 4"/>
          <p:cNvGraphicFramePr>
            <a:graphicFrameLocks noGrp="1"/>
          </p:cNvGraphicFramePr>
          <p:nvPr>
            <p:extLst>
              <p:ext uri="{D42A27DB-BD31-4B8C-83A1-F6EECF244321}">
                <p14:modId xmlns:p14="http://schemas.microsoft.com/office/powerpoint/2010/main" val="326143977"/>
              </p:ext>
            </p:extLst>
          </p:nvPr>
        </p:nvGraphicFramePr>
        <p:xfrm>
          <a:off x="4231342" y="802217"/>
          <a:ext cx="6992472" cy="5121275"/>
        </p:xfrm>
        <a:graphic>
          <a:graphicData uri="http://schemas.openxmlformats.org/drawingml/2006/table">
            <a:tbl>
              <a:tblPr firstRow="1" firstCol="1" bandRow="1"/>
              <a:tblGrid>
                <a:gridCol w="1149984">
                  <a:extLst>
                    <a:ext uri="{9D8B030D-6E8A-4147-A177-3AD203B41FA5}">
                      <a16:colId xmlns:a16="http://schemas.microsoft.com/office/drawing/2014/main" val="20000"/>
                    </a:ext>
                  </a:extLst>
                </a:gridCol>
                <a:gridCol w="1009446">
                  <a:extLst>
                    <a:ext uri="{9D8B030D-6E8A-4147-A177-3AD203B41FA5}">
                      <a16:colId xmlns:a16="http://schemas.microsoft.com/office/drawing/2014/main" val="20001"/>
                    </a:ext>
                  </a:extLst>
                </a:gridCol>
                <a:gridCol w="1064851">
                  <a:extLst>
                    <a:ext uri="{9D8B030D-6E8A-4147-A177-3AD203B41FA5}">
                      <a16:colId xmlns:a16="http://schemas.microsoft.com/office/drawing/2014/main" val="20002"/>
                    </a:ext>
                  </a:extLst>
                </a:gridCol>
                <a:gridCol w="990527">
                  <a:extLst>
                    <a:ext uri="{9D8B030D-6E8A-4147-A177-3AD203B41FA5}">
                      <a16:colId xmlns:a16="http://schemas.microsoft.com/office/drawing/2014/main" val="20003"/>
                    </a:ext>
                  </a:extLst>
                </a:gridCol>
                <a:gridCol w="958096">
                  <a:extLst>
                    <a:ext uri="{9D8B030D-6E8A-4147-A177-3AD203B41FA5}">
                      <a16:colId xmlns:a16="http://schemas.microsoft.com/office/drawing/2014/main" val="20004"/>
                    </a:ext>
                  </a:extLst>
                </a:gridCol>
                <a:gridCol w="1819568">
                  <a:extLst>
                    <a:ext uri="{9D8B030D-6E8A-4147-A177-3AD203B41FA5}">
                      <a16:colId xmlns:a16="http://schemas.microsoft.com/office/drawing/2014/main" val="20005"/>
                    </a:ext>
                  </a:extLst>
                </a:gridCol>
              </a:tblGrid>
              <a:tr h="219762">
                <a:tc>
                  <a:txBody>
                    <a:bodyPr/>
                    <a:lstStyle/>
                    <a:p>
                      <a:pPr marL="6350" marR="36195" indent="-6350" algn="ctr">
                        <a:lnSpc>
                          <a:spcPct val="107000"/>
                        </a:lnSpc>
                        <a:spcAft>
                          <a:spcPts val="0"/>
                        </a:spcAft>
                      </a:pPr>
                      <a:r>
                        <a:rPr lang="es-MX" sz="500" b="1"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Riesgo </a:t>
                      </a:r>
                      <a:endParaRPr lang="es-MX" sz="6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marL="6350" marR="34290" indent="-6350" algn="ctr">
                        <a:lnSpc>
                          <a:spcPct val="107000"/>
                        </a:lnSpc>
                        <a:spcAft>
                          <a:spcPts val="0"/>
                        </a:spcAft>
                      </a:pPr>
                      <a:r>
                        <a:rPr lang="es-MX" sz="500" b="1">
                          <a:solidFill>
                            <a:srgbClr val="000000"/>
                          </a:solidFill>
                          <a:effectLst/>
                          <a:latin typeface="Arial" panose="020B0604020202020204" pitchFamily="34" charset="0"/>
                          <a:ea typeface="Arial" panose="020B0604020202020204" pitchFamily="34" charset="0"/>
                          <a:cs typeface="Times New Roman" panose="02020603050405020304" pitchFamily="18" charset="0"/>
                        </a:rPr>
                        <a:t>Evento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marL="6350" marR="4445" indent="-6350" algn="ctr">
                        <a:lnSpc>
                          <a:spcPct val="107000"/>
                        </a:lnSpc>
                        <a:spcAft>
                          <a:spcPts val="0"/>
                        </a:spcAft>
                      </a:pPr>
                      <a:r>
                        <a:rPr lang="es-MX" sz="500" b="1">
                          <a:solidFill>
                            <a:srgbClr val="000000"/>
                          </a:solidFill>
                          <a:effectLst/>
                          <a:latin typeface="Arial" panose="020B0604020202020204" pitchFamily="34" charset="0"/>
                          <a:ea typeface="Arial" panose="020B0604020202020204" pitchFamily="34" charset="0"/>
                          <a:cs typeface="Times New Roman" panose="02020603050405020304" pitchFamily="18" charset="0"/>
                        </a:rPr>
                        <a:t>Clasificación de riesgo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marL="6350" marR="1905" indent="-6350" algn="ctr">
                        <a:lnSpc>
                          <a:spcPct val="107000"/>
                        </a:lnSpc>
                        <a:spcAft>
                          <a:spcPts val="0"/>
                        </a:spcAft>
                      </a:pPr>
                      <a:r>
                        <a:rPr lang="es-MX" sz="500" b="1">
                          <a:solidFill>
                            <a:srgbClr val="000000"/>
                          </a:solidFill>
                          <a:effectLst/>
                          <a:latin typeface="Arial" panose="020B0604020202020204" pitchFamily="34" charset="0"/>
                          <a:ea typeface="Arial" panose="020B0604020202020204" pitchFamily="34" charset="0"/>
                          <a:cs typeface="Times New Roman" panose="02020603050405020304" pitchFamily="18" charset="0"/>
                        </a:rPr>
                        <a:t>Probabilidad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marL="15875" indent="-6350" algn="ctr">
                        <a:lnSpc>
                          <a:spcPct val="107000"/>
                        </a:lnSpc>
                        <a:spcAft>
                          <a:spcPts val="0"/>
                        </a:spcAft>
                      </a:pPr>
                      <a:r>
                        <a:rPr lang="es-MX" sz="500" b="1">
                          <a:solidFill>
                            <a:srgbClr val="000000"/>
                          </a:solidFill>
                          <a:effectLst/>
                          <a:latin typeface="Arial" panose="020B0604020202020204" pitchFamily="34" charset="0"/>
                          <a:ea typeface="Arial" panose="020B0604020202020204" pitchFamily="34" charset="0"/>
                          <a:cs typeface="Times New Roman" panose="02020603050405020304" pitchFamily="18" charset="0"/>
                        </a:rPr>
                        <a:t>Impacto</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marL="6350" marR="34925" indent="-6350" algn="ctr">
                        <a:lnSpc>
                          <a:spcPct val="107000"/>
                        </a:lnSpc>
                        <a:spcAft>
                          <a:spcPts val="0"/>
                        </a:spcAft>
                      </a:pPr>
                      <a:r>
                        <a:rPr lang="es-MX" sz="500" b="1">
                          <a:solidFill>
                            <a:srgbClr val="000000"/>
                          </a:solidFill>
                          <a:effectLst/>
                          <a:latin typeface="Arial" panose="020B0604020202020204" pitchFamily="34" charset="0"/>
                          <a:ea typeface="Arial" panose="020B0604020202020204" pitchFamily="34" charset="0"/>
                          <a:cs typeface="Times New Roman" panose="02020603050405020304" pitchFamily="18" charset="0"/>
                        </a:rPr>
                        <a:t>Prevención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extLst>
                  <a:ext uri="{0D108BD9-81ED-4DB2-BD59-A6C34878D82A}">
                    <a16:rowId xmlns:a16="http://schemas.microsoft.com/office/drawing/2014/main" val="10000"/>
                  </a:ext>
                </a:extLst>
              </a:tr>
              <a:tr h="162674">
                <a:tc>
                  <a:txBody>
                    <a:bodyPr/>
                    <a:lstStyle/>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Pérdida de información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Retraso en la entrega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34925"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Técnicos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925"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Improbable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0320" indent="-6350" algn="ctr">
                        <a:lnSpc>
                          <a:spcPct val="107000"/>
                        </a:lnSpc>
                        <a:spcAft>
                          <a:spcPts val="0"/>
                        </a:spcAft>
                      </a:pPr>
                      <a:r>
                        <a:rPr lang="es-MX" sz="5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Muy alto</a:t>
                      </a:r>
                      <a:endParaRPr lang="es-MX" sz="6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marL="6350" marR="3556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Realizar respaldos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62674">
                <a:tc>
                  <a:txBody>
                    <a:bodyPr/>
                    <a:lstStyle/>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Pérdida de un integrante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Retraso en la entrega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37465"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Externos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3429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Posible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016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Moderado</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Medidas de seguridad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32677">
                <a:tc>
                  <a:txBody>
                    <a:bodyPr/>
                    <a:lstStyle/>
                    <a:p>
                      <a:pPr marL="6350" indent="-6350" algn="ctr">
                        <a:lnSpc>
                          <a:spcPct val="99000"/>
                        </a:lnSpc>
                        <a:spcAft>
                          <a:spcPts val="1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El personal contratado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p>
                      <a:pPr marL="6350" indent="-6350" algn="ctr">
                        <a:lnSpc>
                          <a:spcPct val="100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se retrasa con la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entrega del subsistema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indent="-6350" algn="ctr">
                        <a:lnSpc>
                          <a:spcPct val="107000"/>
                        </a:lnSpc>
                        <a:spcAft>
                          <a:spcPts val="0"/>
                        </a:spcAft>
                      </a:pPr>
                      <a:r>
                        <a:rPr lang="es-MX" sz="5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Subsistema incompleto </a:t>
                      </a:r>
                      <a:endParaRPr lang="es-MX" sz="6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Organizativo s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3429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Posible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36195"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Alto</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8F00"/>
                    </a:solidFill>
                  </a:tcPr>
                </a:tc>
                <a:tc>
                  <a:txBody>
                    <a:bodyPr/>
                    <a:lstStyle/>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Constante supervisión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62674">
                <a:tc>
                  <a:txBody>
                    <a:bodyPr/>
                    <a:lstStyle/>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Variación de costos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Inconformidad del cliente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Organizativo s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3302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Probable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016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Moderado</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Contratos de adquisición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75865">
                <a:tc>
                  <a:txBody>
                    <a:bodyPr/>
                    <a:lstStyle/>
                    <a:p>
                      <a:pPr marL="6350" indent="-6350" algn="ctr">
                        <a:lnSpc>
                          <a:spcPct val="107000"/>
                        </a:lnSpc>
                        <a:spcAft>
                          <a:spcPts val="5"/>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Las nuevas herramientas de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p>
                      <a:pPr marL="6350" marR="18415" indent="-6350" algn="ctr">
                        <a:lnSpc>
                          <a:spcPct val="100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programación no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producen el desempeño prometido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indent="-6350" algn="ctr">
                        <a:lnSpc>
                          <a:spcPct val="107000"/>
                        </a:lnSpc>
                        <a:spcAft>
                          <a:spcPts val="0"/>
                        </a:spcAft>
                      </a:pPr>
                      <a:r>
                        <a:rPr lang="es-MX" sz="5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Migración a un nuevo sistema estable </a:t>
                      </a:r>
                      <a:endParaRPr lang="es-MX" sz="6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34925"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Técnicos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3429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Posible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3429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Bajo</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6350" indent="-6350" algn="ctr">
                        <a:lnSpc>
                          <a:spcPct val="107000"/>
                        </a:lnSpc>
                        <a:spcAft>
                          <a:spcPts val="0"/>
                        </a:spcAft>
                      </a:pPr>
                      <a:r>
                        <a:rPr lang="es-MX" sz="5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Informar que herramienta es más eficiente </a:t>
                      </a:r>
                      <a:endParaRPr lang="es-MX" sz="6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42610">
                <a:tc>
                  <a:txBody>
                    <a:bodyPr/>
                    <a:lstStyle/>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Diseño inadecuado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33655"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Retomar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interfaces graficas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34925"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Técnicos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925" indent="-6350" algn="ctr">
                        <a:lnSpc>
                          <a:spcPct val="107000"/>
                        </a:lnSpc>
                        <a:spcAft>
                          <a:spcPts val="0"/>
                        </a:spcAft>
                      </a:pPr>
                      <a:r>
                        <a:rPr lang="es-MX" sz="5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Improbable </a:t>
                      </a:r>
                      <a:endParaRPr lang="es-MX" sz="6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3429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Bajo</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6350" indent="-6350" algn="ctr">
                        <a:lnSpc>
                          <a:spcPct val="107000"/>
                        </a:lnSpc>
                        <a:spcAft>
                          <a:spcPts val="0"/>
                        </a:spcAft>
                      </a:pPr>
                      <a:r>
                        <a:rPr lang="es-MX" sz="5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Constante evaluación al cliente </a:t>
                      </a:r>
                      <a:endParaRPr lang="es-MX" sz="6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60460">
                <a:tc>
                  <a:txBody>
                    <a:bodyPr/>
                    <a:lstStyle/>
                    <a:p>
                      <a:pPr marL="6350" indent="-6350" algn="ctr">
                        <a:lnSpc>
                          <a:spcPct val="100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Los recursos no están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disponibles en su momento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No se realicen los módulos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34925"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Técnicos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3429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Posible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36195"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Alto</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8F00"/>
                    </a:solidFill>
                  </a:tcPr>
                </a:tc>
                <a:tc>
                  <a:txBody>
                    <a:bodyPr/>
                    <a:lstStyle/>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Tener un plan de acción a contingencia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61083">
                <a:tc>
                  <a:txBody>
                    <a:bodyPr/>
                    <a:lstStyle/>
                    <a:p>
                      <a:pPr marL="6350" indent="-6350" algn="ctr">
                        <a:lnSpc>
                          <a:spcPct val="100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La aprobación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p>
                      <a:pPr marL="3302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del proyecto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tarda más de lo esperado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Retraso en el desarrollo del proyecto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Gestión de proyecto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064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Improbable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5240" indent="-6350" algn="ctr">
                        <a:lnSpc>
                          <a:spcPct val="107000"/>
                        </a:lnSpc>
                        <a:spcAft>
                          <a:spcPts val="0"/>
                        </a:spcAft>
                      </a:pPr>
                      <a:r>
                        <a:rPr lang="es-MX" sz="5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Moderad</a:t>
                      </a:r>
                      <a:r>
                        <a:rPr lang="es-MX" sz="6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o</a:t>
                      </a: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Anticipar la aprobación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22547">
                <a:tc>
                  <a:txBody>
                    <a:bodyPr/>
                    <a:lstStyle/>
                    <a:p>
                      <a:pPr marL="7620" indent="-7620" algn="ctr">
                        <a:lnSpc>
                          <a:spcPct val="107000"/>
                        </a:lnSpc>
                        <a:spcAft>
                          <a:spcPts val="0"/>
                        </a:spcAft>
                      </a:pPr>
                      <a:r>
                        <a:rPr lang="es-MX" sz="5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Interfaz del desarrollo gráficos inestable </a:t>
                      </a:r>
                      <a:endParaRPr lang="es-MX" sz="6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9685" marR="9525" indent="-1143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El proyecto no cuenta con una buena presentación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3683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Técnicos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Muy improbable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3556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Bajo</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Contar con otra herramienta de diseño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42610">
                <a:tc>
                  <a:txBody>
                    <a:bodyPr/>
                    <a:lstStyle/>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Violación de la integridad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Problemas legales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40005"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Externos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3683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Posible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6035"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Muy alto</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marL="6350" indent="1143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Contrato de confidencialidad entre empleados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402483">
                <a:tc>
                  <a:txBody>
                    <a:bodyPr/>
                    <a:lstStyle/>
                    <a:p>
                      <a:pPr marL="6350" marR="8890" indent="-6350" algn="ctr">
                        <a:lnSpc>
                          <a:spcPct val="107000"/>
                        </a:lnSpc>
                        <a:spcAft>
                          <a:spcPts val="1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Retraso en la infraestructura del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hardware o software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Pérdida de clientes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3683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Técnicos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3556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Probable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37465"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Alto</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8F00"/>
                    </a:solidFill>
                  </a:tcPr>
                </a:tc>
                <a:tc>
                  <a:txBody>
                    <a:bodyPr/>
                    <a:lstStyle/>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Constate supervisión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18206">
                <a:tc>
                  <a:txBody>
                    <a:bodyPr/>
                    <a:lstStyle/>
                    <a:p>
                      <a:pPr marL="6350" indent="-6350" algn="ctr">
                        <a:lnSpc>
                          <a:spcPct val="100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Conflicto con los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p>
                      <a:pPr marL="2540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proveedores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Retraso de ensamble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3937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Externos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3683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Posible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524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Moderado</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marL="6350" indent="-6350" algn="ctr">
                        <a:lnSpc>
                          <a:spcPct val="107000"/>
                        </a:lnSpc>
                        <a:spcAft>
                          <a:spcPts val="0"/>
                        </a:spcAft>
                      </a:pPr>
                      <a:r>
                        <a:rPr lang="es-MX" sz="5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Contratos de adquisición </a:t>
                      </a:r>
                      <a:endParaRPr lang="es-MX" sz="6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360772">
                <a:tc>
                  <a:txBody>
                    <a:bodyPr/>
                    <a:lstStyle/>
                    <a:p>
                      <a:pPr marL="6350" indent="-6350" algn="ctr">
                        <a:lnSpc>
                          <a:spcPct val="100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Fallo en el suministro de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energía del producto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Pérdida de recursos tecnológicos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3683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Técnicos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3556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Probable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37465"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Alto</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8F00"/>
                    </a:solidFill>
                  </a:tcPr>
                </a:tc>
                <a:tc>
                  <a:txBody>
                    <a:bodyPr/>
                    <a:lstStyle/>
                    <a:p>
                      <a:pPr marL="6350" indent="-6350" algn="ctr">
                        <a:lnSpc>
                          <a:spcPct val="100000"/>
                        </a:lnSpc>
                        <a:spcAft>
                          <a:spcPts val="0"/>
                        </a:spcAft>
                      </a:pPr>
                      <a:r>
                        <a:rPr lang="es-MX" sz="5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Incremento de medidas de </a:t>
                      </a:r>
                      <a:endParaRPr lang="es-MX" sz="6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p>
                      <a:pPr marL="10795" indent="-10795" algn="ctr">
                        <a:lnSpc>
                          <a:spcPct val="107000"/>
                        </a:lnSpc>
                        <a:spcAft>
                          <a:spcPts val="0"/>
                        </a:spcAft>
                      </a:pPr>
                      <a:r>
                        <a:rPr lang="es-MX" sz="5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seguridad(regulador es y plantas de energía alterna) </a:t>
                      </a:r>
                      <a:endParaRPr lang="es-MX" sz="6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89800">
                <a:tc>
                  <a:txBody>
                    <a:bodyPr/>
                    <a:lstStyle/>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Cambios inesperados en los requisitos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Reasignación de requisito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3937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Externos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90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Casi seguro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5240" indent="-6350" algn="ctr">
                        <a:lnSpc>
                          <a:spcPct val="107000"/>
                        </a:lnSpc>
                        <a:spcAft>
                          <a:spcPts val="0"/>
                        </a:spcAft>
                      </a:pPr>
                      <a:r>
                        <a:rPr lang="es-MX" sz="5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Moderado</a:t>
                      </a:r>
                      <a:endParaRPr lang="es-MX" sz="6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marL="4572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Control de cambios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217584">
                <a:tc>
                  <a:txBody>
                    <a:bodyPr/>
                    <a:lstStyle/>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Elevación de presupuesto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Inconformidad del cliente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14605"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Organizativo s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3556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Probable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524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Moderado</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marL="6350" indent="-6350" algn="ctr">
                        <a:lnSpc>
                          <a:spcPct val="107000"/>
                        </a:lnSpc>
                        <a:spcAft>
                          <a:spcPts val="0"/>
                        </a:spcAft>
                      </a:pPr>
                      <a:r>
                        <a:rPr lang="es-MX" sz="5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Cotización aumentada a un 5% del valor total </a:t>
                      </a:r>
                      <a:endParaRPr lang="es-MX" sz="6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386794">
                <a:tc>
                  <a:txBody>
                    <a:bodyPr/>
                    <a:lstStyle/>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Personal accidentado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indent="-6350" algn="ctr">
                        <a:lnSpc>
                          <a:spcPct val="100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Gastos extras e inconclusión del módulo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p>
                      <a:pPr marL="381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correspondiente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3937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Externos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3683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Posible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37465" indent="-6350" algn="ctr">
                        <a:lnSpc>
                          <a:spcPct val="107000"/>
                        </a:lnSpc>
                        <a:spcAft>
                          <a:spcPts val="0"/>
                        </a:spcAft>
                      </a:pPr>
                      <a:r>
                        <a:rPr lang="es-MX" sz="5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Alto</a:t>
                      </a:r>
                      <a:endParaRPr lang="es-MX" sz="6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8F00"/>
                    </a:solidFill>
                  </a:tcPr>
                </a:tc>
                <a:tc>
                  <a:txBody>
                    <a:bodyPr/>
                    <a:lstStyle/>
                    <a:p>
                      <a:pPr marL="6350" indent="-6350" algn="ctr">
                        <a:lnSpc>
                          <a:spcPct val="107000"/>
                        </a:lnSpc>
                        <a:spcAft>
                          <a:spcPts val="0"/>
                        </a:spcAft>
                      </a:pPr>
                      <a:r>
                        <a:rPr lang="es-MX" sz="5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Mejora de medidas de seguridad </a:t>
                      </a:r>
                      <a:endParaRPr lang="es-MX" sz="6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22360162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Análisis Cuantitativo y Cualitativo de Riesgos</a:t>
            </a:r>
          </a:p>
        </p:txBody>
      </p:sp>
    </p:spTree>
    <p:extLst>
      <p:ext uri="{BB962C8B-B14F-4D97-AF65-F5344CB8AC3E}">
        <p14:creationId xmlns:p14="http://schemas.microsoft.com/office/powerpoint/2010/main" val="130777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D0CCDB-ED29-45B3-A52F-0E5ED0E6982C}"/>
              </a:ext>
            </a:extLst>
          </p:cNvPr>
          <p:cNvSpPr>
            <a:spLocks noGrp="1"/>
          </p:cNvSpPr>
          <p:nvPr>
            <p:ph type="title"/>
          </p:nvPr>
        </p:nvSpPr>
        <p:spPr/>
        <p:txBody>
          <a:bodyPr/>
          <a:lstStyle/>
          <a:p>
            <a:r>
              <a:rPr lang="es-ES" dirty="0"/>
              <a:t>EDT</a:t>
            </a:r>
          </a:p>
        </p:txBody>
      </p:sp>
      <p:pic>
        <p:nvPicPr>
          <p:cNvPr id="4" name="Marcador de contenido 3">
            <a:extLst>
              <a:ext uri="{FF2B5EF4-FFF2-40B4-BE49-F238E27FC236}">
                <a16:creationId xmlns:a16="http://schemas.microsoft.com/office/drawing/2014/main" id="{3D3EE946-B0C3-4E0A-828A-47549D76057D}"/>
              </a:ext>
            </a:extLst>
          </p:cNvPr>
          <p:cNvPicPr>
            <a:picLocks noGrp="1"/>
          </p:cNvPicPr>
          <p:nvPr>
            <p:ph idx="1"/>
          </p:nvPr>
        </p:nvPicPr>
        <p:blipFill>
          <a:blip r:embed="rId2"/>
          <a:stretch>
            <a:fillRect/>
          </a:stretch>
        </p:blipFill>
        <p:spPr>
          <a:xfrm>
            <a:off x="3620531" y="1628514"/>
            <a:ext cx="7983537" cy="3591827"/>
          </a:xfrm>
          <a:prstGeom prst="rect">
            <a:avLst/>
          </a:prstGeom>
        </p:spPr>
      </p:pic>
    </p:spTree>
    <p:extLst>
      <p:ext uri="{BB962C8B-B14F-4D97-AF65-F5344CB8AC3E}">
        <p14:creationId xmlns:p14="http://schemas.microsoft.com/office/powerpoint/2010/main" val="2837321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3200" dirty="0"/>
              <a:t>Requerimientos</a:t>
            </a:r>
          </a:p>
        </p:txBody>
      </p:sp>
      <p:sp>
        <p:nvSpPr>
          <p:cNvPr id="3" name="Marcador de contenido 2"/>
          <p:cNvSpPr>
            <a:spLocks noGrp="1"/>
          </p:cNvSpPr>
          <p:nvPr>
            <p:ph idx="1"/>
          </p:nvPr>
        </p:nvSpPr>
        <p:spPr/>
        <p:txBody>
          <a:bodyPr>
            <a:noAutofit/>
          </a:bodyPr>
          <a:lstStyle/>
          <a:p>
            <a:pPr lvl="0" algn="just"/>
            <a:r>
              <a:rPr lang="es-MX" dirty="0">
                <a:solidFill>
                  <a:schemeClr val="tx1"/>
                </a:solidFill>
              </a:rPr>
              <a:t>Registrar mascota.</a:t>
            </a:r>
          </a:p>
          <a:p>
            <a:pPr lvl="0" algn="just"/>
            <a:r>
              <a:rPr lang="es-MX" dirty="0">
                <a:solidFill>
                  <a:schemeClr val="tx1"/>
                </a:solidFill>
              </a:rPr>
              <a:t>Modificar datos de la mascota.</a:t>
            </a:r>
          </a:p>
          <a:p>
            <a:pPr lvl="0" algn="just"/>
            <a:r>
              <a:rPr lang="es-MX" dirty="0">
                <a:solidFill>
                  <a:schemeClr val="tx1"/>
                </a:solidFill>
              </a:rPr>
              <a:t>Eliminar datos de la mascota.</a:t>
            </a:r>
          </a:p>
          <a:p>
            <a:pPr lvl="0" algn="just"/>
            <a:r>
              <a:rPr lang="es-MX" dirty="0">
                <a:solidFill>
                  <a:schemeClr val="tx1"/>
                </a:solidFill>
              </a:rPr>
              <a:t>Mostrar datos de la mascota.</a:t>
            </a:r>
          </a:p>
          <a:p>
            <a:pPr lvl="0" algn="just"/>
            <a:r>
              <a:rPr lang="es-MX" dirty="0">
                <a:solidFill>
                  <a:schemeClr val="tx1"/>
                </a:solidFill>
              </a:rPr>
              <a:t>Mostrar información precargada a seleccionar.</a:t>
            </a:r>
          </a:p>
          <a:p>
            <a:pPr lvl="0" algn="just"/>
            <a:r>
              <a:rPr lang="es-MX" dirty="0">
                <a:solidFill>
                  <a:schemeClr val="tx1"/>
                </a:solidFill>
              </a:rPr>
              <a:t>Seleccionar datos sobre la mascota.</a:t>
            </a:r>
          </a:p>
          <a:p>
            <a:pPr lvl="0" algn="just"/>
            <a:r>
              <a:rPr lang="es-MX" dirty="0">
                <a:solidFill>
                  <a:schemeClr val="tx1"/>
                </a:solidFill>
              </a:rPr>
              <a:t>Envía datos al dispositivo.</a:t>
            </a:r>
          </a:p>
          <a:p>
            <a:pPr lvl="0" algn="just"/>
            <a:r>
              <a:rPr lang="es-MX" dirty="0">
                <a:solidFill>
                  <a:schemeClr val="tx1"/>
                </a:solidFill>
              </a:rPr>
              <a:t>Envía notificación para actualizar datos de la mascota.</a:t>
            </a:r>
          </a:p>
          <a:p>
            <a:pPr lvl="0" algn="just"/>
            <a:r>
              <a:rPr lang="es-MX" dirty="0">
                <a:solidFill>
                  <a:schemeClr val="tx1"/>
                </a:solidFill>
              </a:rPr>
              <a:t>Envía notificación de aviso cuando haya poca cantidad de alimento.</a:t>
            </a:r>
          </a:p>
          <a:p>
            <a:pPr lvl="0" algn="just"/>
            <a:r>
              <a:rPr lang="es-MX" dirty="0">
                <a:solidFill>
                  <a:schemeClr val="tx1"/>
                </a:solidFill>
              </a:rPr>
              <a:t>Dispensar la cantidad de alimento a soltar.</a:t>
            </a:r>
          </a:p>
          <a:p>
            <a:pPr lvl="0" algn="just"/>
            <a:r>
              <a:rPr lang="es-MX" dirty="0">
                <a:solidFill>
                  <a:schemeClr val="tx1"/>
                </a:solidFill>
              </a:rPr>
              <a:t>Llenar el plato de comida de la mascota.</a:t>
            </a:r>
          </a:p>
          <a:p>
            <a:pPr lvl="0" algn="just"/>
            <a:r>
              <a:rPr lang="es-MX" dirty="0">
                <a:solidFill>
                  <a:schemeClr val="tx1"/>
                </a:solidFill>
              </a:rPr>
              <a:t>Abrir puerta del alimento.</a:t>
            </a:r>
          </a:p>
          <a:p>
            <a:pPr lvl="0" algn="just"/>
            <a:r>
              <a:rPr lang="es-MX" dirty="0">
                <a:solidFill>
                  <a:schemeClr val="tx1"/>
                </a:solidFill>
              </a:rPr>
              <a:t>Cerrar puerta del alimento.</a:t>
            </a:r>
          </a:p>
          <a:p>
            <a:pPr lvl="0" algn="just"/>
            <a:r>
              <a:rPr lang="es-MX" dirty="0">
                <a:solidFill>
                  <a:schemeClr val="tx1"/>
                </a:solidFill>
              </a:rPr>
              <a:t>Detectar insuficiencia de alimento del dispensador.</a:t>
            </a:r>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spTree>
    <p:extLst>
      <p:ext uri="{BB962C8B-B14F-4D97-AF65-F5344CB8AC3E}">
        <p14:creationId xmlns:p14="http://schemas.microsoft.com/office/powerpoint/2010/main" val="294884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Metodología</a:t>
            </a:r>
            <a:endParaRPr lang="en-US" dirty="0"/>
          </a:p>
        </p:txBody>
      </p:sp>
      <p:sp>
        <p:nvSpPr>
          <p:cNvPr id="3" name="Marcador de contenido 2"/>
          <p:cNvSpPr>
            <a:spLocks noGrp="1"/>
          </p:cNvSpPr>
          <p:nvPr>
            <p:ph idx="1"/>
          </p:nvPr>
        </p:nvSpPr>
        <p:spPr/>
        <p:txBody>
          <a:bodyPr>
            <a:normAutofit/>
          </a:bodyPr>
          <a:lstStyle/>
          <a:p>
            <a:pPr algn="just"/>
            <a:r>
              <a:rPr lang="en-US" sz="2800" dirty="0">
                <a:solidFill>
                  <a:schemeClr val="tx1"/>
                </a:solidFill>
              </a:rPr>
              <a:t>SCRUM</a:t>
            </a:r>
          </a:p>
          <a:p>
            <a:pPr marL="0" indent="0" algn="just">
              <a:buNone/>
            </a:pPr>
            <a:r>
              <a:rPr lang="en-US" sz="2800" dirty="0">
                <a:solidFill>
                  <a:schemeClr val="tx1"/>
                </a:solidFill>
              </a:rPr>
              <a:t>Es una </a:t>
            </a:r>
            <a:r>
              <a:rPr lang="es-MX" sz="2800" dirty="0">
                <a:solidFill>
                  <a:schemeClr val="tx1"/>
                </a:solidFill>
              </a:rPr>
              <a:t>metodología</a:t>
            </a:r>
            <a:r>
              <a:rPr lang="en-US" sz="2800" dirty="0">
                <a:solidFill>
                  <a:schemeClr val="tx1"/>
                </a:solidFill>
              </a:rPr>
              <a:t> ágil  que permite realizar proyectos de software de manera más rapida y eficente.</a:t>
            </a:r>
          </a:p>
          <a:p>
            <a:pPr algn="just"/>
            <a:r>
              <a:rPr lang="en-US" sz="2800" dirty="0">
                <a:solidFill>
                  <a:schemeClr val="tx1"/>
                </a:solidFill>
              </a:rPr>
              <a:t>Beneficious</a:t>
            </a:r>
          </a:p>
          <a:p>
            <a:pPr marL="0" indent="0" algn="just">
              <a:buNone/>
            </a:pPr>
            <a:endParaRPr lang="en-US" sz="2800" dirty="0">
              <a:solidFill>
                <a:schemeClr val="tx1"/>
              </a:solidFill>
            </a:endParaRPr>
          </a:p>
          <a:p>
            <a:pPr lvl="1" algn="just"/>
            <a:r>
              <a:rPr lang="es-MX" sz="2800" dirty="0">
                <a:solidFill>
                  <a:schemeClr val="tx1"/>
                </a:solidFill>
              </a:rPr>
              <a:t>Flexibilidad a cambios</a:t>
            </a:r>
          </a:p>
          <a:p>
            <a:pPr lvl="1" algn="just"/>
            <a:r>
              <a:rPr lang="es-MX" sz="2800" dirty="0">
                <a:solidFill>
                  <a:schemeClr val="tx1"/>
                </a:solidFill>
              </a:rPr>
              <a:t>Mayor calidad del software</a:t>
            </a:r>
          </a:p>
          <a:p>
            <a:pPr lvl="1" algn="just"/>
            <a:r>
              <a:rPr lang="es-MX" sz="2800" dirty="0">
                <a:solidFill>
                  <a:schemeClr val="tx1"/>
                </a:solidFill>
              </a:rPr>
              <a:t>Predicciones de tiempos</a:t>
            </a:r>
          </a:p>
          <a:p>
            <a:pPr lvl="1" algn="just"/>
            <a:r>
              <a:rPr lang="es-MX" sz="2800" dirty="0">
                <a:solidFill>
                  <a:schemeClr val="tx1"/>
                </a:solidFill>
              </a:rPr>
              <a:t>Reducción de riesgos</a:t>
            </a:r>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spTree>
    <p:extLst>
      <p:ext uri="{BB962C8B-B14F-4D97-AF65-F5344CB8AC3E}">
        <p14:creationId xmlns:p14="http://schemas.microsoft.com/office/powerpoint/2010/main" val="445455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Costos Fabricación</a:t>
            </a:r>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3935201326"/>
              </p:ext>
            </p:extLst>
          </p:nvPr>
        </p:nvGraphicFramePr>
        <p:xfrm>
          <a:off x="3949700" y="993083"/>
          <a:ext cx="6911975" cy="4862690"/>
        </p:xfrm>
        <a:graphic>
          <a:graphicData uri="http://schemas.openxmlformats.org/drawingml/2006/table">
            <a:tbl>
              <a:tblPr firstRow="1" firstCol="1" bandRow="1">
                <a:tableStyleId>{5C22544A-7EE6-4342-B048-85BDC9FD1C3A}</a:tableStyleId>
              </a:tblPr>
              <a:tblGrid>
                <a:gridCol w="1759943">
                  <a:extLst>
                    <a:ext uri="{9D8B030D-6E8A-4147-A177-3AD203B41FA5}">
                      <a16:colId xmlns:a16="http://schemas.microsoft.com/office/drawing/2014/main" val="20000"/>
                    </a:ext>
                  </a:extLst>
                </a:gridCol>
                <a:gridCol w="3724360">
                  <a:extLst>
                    <a:ext uri="{9D8B030D-6E8A-4147-A177-3AD203B41FA5}">
                      <a16:colId xmlns:a16="http://schemas.microsoft.com/office/drawing/2014/main" val="20001"/>
                    </a:ext>
                  </a:extLst>
                </a:gridCol>
                <a:gridCol w="1427672">
                  <a:extLst>
                    <a:ext uri="{9D8B030D-6E8A-4147-A177-3AD203B41FA5}">
                      <a16:colId xmlns:a16="http://schemas.microsoft.com/office/drawing/2014/main" val="20002"/>
                    </a:ext>
                  </a:extLst>
                </a:gridCol>
              </a:tblGrid>
              <a:tr h="302460">
                <a:tc>
                  <a:txBody>
                    <a:bodyPr/>
                    <a:lstStyle/>
                    <a:p>
                      <a:pPr algn="ctr">
                        <a:lnSpc>
                          <a:spcPct val="107000"/>
                        </a:lnSpc>
                        <a:spcAft>
                          <a:spcPts val="600"/>
                        </a:spcAft>
                      </a:pPr>
                      <a:r>
                        <a:rPr lang="es-MX" sz="1200" dirty="0">
                          <a:effectLst/>
                        </a:rPr>
                        <a:t>Tipo de Recurso</a:t>
                      </a:r>
                      <a:endParaRPr lang="es-MX" sz="1200" dirty="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dirty="0">
                          <a:effectLst/>
                        </a:rPr>
                        <a:t>Descripción</a:t>
                      </a:r>
                      <a:endParaRPr lang="es-MX" sz="1200" dirty="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a:effectLst/>
                        </a:rPr>
                        <a:t>Precio</a:t>
                      </a:r>
                      <a:endParaRPr lang="es-MX" sz="1200">
                        <a:effectLst/>
                        <a:latin typeface="Century Gothic" panose="020B0502020202020204" pitchFamily="34" charset="0"/>
                        <a:ea typeface="STKaiti"/>
                        <a:cs typeface="Tahoma" panose="020B0604030504040204" pitchFamily="34" charset="0"/>
                      </a:endParaRPr>
                    </a:p>
                  </a:txBody>
                  <a:tcPr marL="68580" marR="68580" marT="0" marB="0"/>
                </a:tc>
                <a:extLst>
                  <a:ext uri="{0D108BD9-81ED-4DB2-BD59-A6C34878D82A}">
                    <a16:rowId xmlns:a16="http://schemas.microsoft.com/office/drawing/2014/main" val="10000"/>
                  </a:ext>
                </a:extLst>
              </a:tr>
              <a:tr h="2334204">
                <a:tc>
                  <a:txBody>
                    <a:bodyPr/>
                    <a:lstStyle/>
                    <a:p>
                      <a:pPr algn="ctr">
                        <a:lnSpc>
                          <a:spcPct val="107000"/>
                        </a:lnSpc>
                        <a:spcAft>
                          <a:spcPts val="600"/>
                        </a:spcAft>
                      </a:pPr>
                      <a:r>
                        <a:rPr lang="es-MX" sz="1200">
                          <a:effectLst/>
                        </a:rPr>
                        <a:t>Electronica</a:t>
                      </a:r>
                      <a:endParaRPr lang="es-MX" sz="120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dirty="0">
                          <a:effectLst/>
                        </a:rPr>
                        <a:t>Arduino uno, Arduino nano, servo Power Pro SG90, resistencias (personalizadas), interruptor,, leds, capacitores(personalizado), fuente de poder,, modulo SIM, Modulo sd, cable telefónico, placa fenólica, cautín, pasta para soldar, base para cautín, soldadura.</a:t>
                      </a:r>
                    </a:p>
                    <a:p>
                      <a:pPr algn="ctr">
                        <a:lnSpc>
                          <a:spcPct val="107000"/>
                        </a:lnSpc>
                        <a:spcAft>
                          <a:spcPts val="600"/>
                        </a:spcAft>
                      </a:pPr>
                      <a:r>
                        <a:rPr lang="es-MX" sz="1200" dirty="0">
                          <a:effectLst/>
                        </a:rPr>
                        <a:t> </a:t>
                      </a:r>
                      <a:endParaRPr lang="es-MX" sz="1200" dirty="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a:effectLst/>
                        </a:rPr>
                        <a:t>$586.00</a:t>
                      </a:r>
                      <a:endParaRPr lang="es-MX" sz="1200">
                        <a:effectLst/>
                        <a:latin typeface="Century Gothic" panose="020B0502020202020204" pitchFamily="34" charset="0"/>
                        <a:ea typeface="STKaiti"/>
                        <a:cs typeface="Tahoma" panose="020B0604030504040204" pitchFamily="34" charset="0"/>
                      </a:endParaRPr>
                    </a:p>
                  </a:txBody>
                  <a:tcPr marL="68580" marR="68580" marT="0" marB="0"/>
                </a:tc>
                <a:extLst>
                  <a:ext uri="{0D108BD9-81ED-4DB2-BD59-A6C34878D82A}">
                    <a16:rowId xmlns:a16="http://schemas.microsoft.com/office/drawing/2014/main" val="10001"/>
                  </a:ext>
                </a:extLst>
              </a:tr>
              <a:tr h="934535">
                <a:tc>
                  <a:txBody>
                    <a:bodyPr/>
                    <a:lstStyle/>
                    <a:p>
                      <a:pPr algn="ctr">
                        <a:lnSpc>
                          <a:spcPct val="107000"/>
                        </a:lnSpc>
                        <a:spcAft>
                          <a:spcPts val="600"/>
                        </a:spcAft>
                      </a:pPr>
                      <a:r>
                        <a:rPr lang="es-MX" sz="1200">
                          <a:effectLst/>
                        </a:rPr>
                        <a:t>Textil</a:t>
                      </a:r>
                      <a:endParaRPr lang="es-MX" sz="120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dirty="0">
                          <a:effectLst/>
                        </a:rPr>
                        <a:t> </a:t>
                      </a:r>
                    </a:p>
                    <a:p>
                      <a:pPr algn="ctr">
                        <a:lnSpc>
                          <a:spcPct val="107000"/>
                        </a:lnSpc>
                        <a:spcAft>
                          <a:spcPts val="600"/>
                        </a:spcAft>
                      </a:pPr>
                      <a:r>
                        <a:rPr lang="es-MX" sz="1200" dirty="0">
                          <a:effectLst/>
                        </a:rPr>
                        <a:t>Silicón, acrílico blanco, pintura vinci, acrílico azul, cúter, esmalte en aerosol.</a:t>
                      </a:r>
                      <a:endParaRPr lang="es-MX" sz="1200" dirty="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a:effectLst/>
                        </a:rPr>
                        <a:t>$190.00</a:t>
                      </a:r>
                      <a:endParaRPr lang="es-MX" sz="1200">
                        <a:effectLst/>
                        <a:latin typeface="Century Gothic" panose="020B0502020202020204" pitchFamily="34" charset="0"/>
                        <a:ea typeface="STKaiti"/>
                        <a:cs typeface="Tahoma" panose="020B0604030504040204" pitchFamily="34" charset="0"/>
                      </a:endParaRPr>
                    </a:p>
                  </a:txBody>
                  <a:tcPr marL="68580" marR="68580" marT="0" marB="0"/>
                </a:tc>
                <a:extLst>
                  <a:ext uri="{0D108BD9-81ED-4DB2-BD59-A6C34878D82A}">
                    <a16:rowId xmlns:a16="http://schemas.microsoft.com/office/drawing/2014/main" val="10002"/>
                  </a:ext>
                </a:extLst>
              </a:tr>
              <a:tr h="934535">
                <a:tc>
                  <a:txBody>
                    <a:bodyPr/>
                    <a:lstStyle/>
                    <a:p>
                      <a:pPr algn="ctr">
                        <a:lnSpc>
                          <a:spcPct val="107000"/>
                        </a:lnSpc>
                        <a:spcAft>
                          <a:spcPts val="600"/>
                        </a:spcAft>
                      </a:pPr>
                      <a:r>
                        <a:rPr lang="es-MX" sz="1200">
                          <a:effectLst/>
                        </a:rPr>
                        <a:t>Pruebas y consumos.</a:t>
                      </a:r>
                      <a:endParaRPr lang="es-MX" sz="120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a:effectLst/>
                        </a:rPr>
                        <a:t> </a:t>
                      </a:r>
                    </a:p>
                    <a:p>
                      <a:pPr algn="ctr">
                        <a:lnSpc>
                          <a:spcPct val="107000"/>
                        </a:lnSpc>
                        <a:spcAft>
                          <a:spcPts val="600"/>
                        </a:spcAft>
                      </a:pPr>
                      <a:r>
                        <a:rPr lang="es-MX" sz="1200">
                          <a:effectLst/>
                        </a:rPr>
                        <a:t>Dispensador de comida, croqueta (personalziada), </a:t>
                      </a:r>
                      <a:endParaRPr lang="es-MX" sz="120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a:effectLst/>
                        </a:rPr>
                        <a:t>$100.00</a:t>
                      </a:r>
                      <a:endParaRPr lang="es-MX" sz="1200">
                        <a:effectLst/>
                        <a:latin typeface="Century Gothic" panose="020B0502020202020204" pitchFamily="34" charset="0"/>
                        <a:ea typeface="STKaiti"/>
                        <a:cs typeface="Tahoma" panose="020B0604030504040204" pitchFamily="34" charset="0"/>
                      </a:endParaRPr>
                    </a:p>
                  </a:txBody>
                  <a:tcPr marL="68580" marR="68580" marT="0" marB="0"/>
                </a:tc>
                <a:extLst>
                  <a:ext uri="{0D108BD9-81ED-4DB2-BD59-A6C34878D82A}">
                    <a16:rowId xmlns:a16="http://schemas.microsoft.com/office/drawing/2014/main" val="10003"/>
                  </a:ext>
                </a:extLst>
              </a:tr>
              <a:tr h="356956">
                <a:tc>
                  <a:txBody>
                    <a:bodyPr/>
                    <a:lstStyle/>
                    <a:p>
                      <a:pPr algn="ctr">
                        <a:lnSpc>
                          <a:spcPct val="107000"/>
                        </a:lnSpc>
                        <a:spcAft>
                          <a:spcPts val="600"/>
                        </a:spcAft>
                      </a:pPr>
                      <a:r>
                        <a:rPr lang="es-MX" sz="1200">
                          <a:effectLst/>
                        </a:rPr>
                        <a:t> </a:t>
                      </a:r>
                      <a:endParaRPr lang="es-MX" sz="120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a:effectLst/>
                        </a:rPr>
                        <a:t>Total: </a:t>
                      </a:r>
                      <a:endParaRPr lang="es-MX" sz="120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dirty="0">
                          <a:effectLst/>
                        </a:rPr>
                        <a:t>$876.00</a:t>
                      </a:r>
                      <a:endParaRPr lang="es-MX" sz="1200" dirty="0">
                        <a:effectLst/>
                        <a:latin typeface="Century Gothic" panose="020B0502020202020204" pitchFamily="34" charset="0"/>
                        <a:ea typeface="STKaiti"/>
                        <a:cs typeface="Tahoma" panose="020B0604030504040204" pitchFamily="34" charset="0"/>
                      </a:endParaRPr>
                    </a:p>
                  </a:txBody>
                  <a:tcPr marL="68580" marR="68580" marT="0" marB="0"/>
                </a:tc>
                <a:extLst>
                  <a:ext uri="{0D108BD9-81ED-4DB2-BD59-A6C34878D82A}">
                    <a16:rowId xmlns:a16="http://schemas.microsoft.com/office/drawing/2014/main" val="10004"/>
                  </a:ext>
                </a:extLst>
              </a:tr>
            </a:tbl>
          </a:graphicData>
        </a:graphic>
      </p:graphicFrame>
      <p:pic>
        <p:nvPicPr>
          <p:cNvPr id="5" name="Imagen 4"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spTree>
    <p:extLst>
      <p:ext uri="{BB962C8B-B14F-4D97-AF65-F5344CB8AC3E}">
        <p14:creationId xmlns:p14="http://schemas.microsoft.com/office/powerpoint/2010/main" val="392653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Cotización real</a:t>
            </a:r>
            <a:endParaRPr lang="en-US" dirty="0"/>
          </a:p>
        </p:txBody>
      </p:sp>
      <p:pic>
        <p:nvPicPr>
          <p:cNvPr id="6" name="Marcador de contenido 5">
            <a:hlinkClick r:id="rId2" action="ppaction://hlinkfile"/>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67501" y="2556859"/>
            <a:ext cx="1735137" cy="1735137"/>
          </a:xfrm>
        </p:spPr>
      </p:pic>
    </p:spTree>
    <p:extLst>
      <p:ext uri="{BB962C8B-B14F-4D97-AF65-F5344CB8AC3E}">
        <p14:creationId xmlns:p14="http://schemas.microsoft.com/office/powerpoint/2010/main" val="2638873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Software a utilizar</a:t>
            </a:r>
            <a:endParaRPr lang="en-US" dirty="0"/>
          </a:p>
        </p:txBody>
      </p:sp>
      <p:sp>
        <p:nvSpPr>
          <p:cNvPr id="3" name="Marcador de contenido 2"/>
          <p:cNvSpPr>
            <a:spLocks noGrp="1"/>
          </p:cNvSpPr>
          <p:nvPr>
            <p:ph idx="1"/>
          </p:nvPr>
        </p:nvSpPr>
        <p:spPr/>
        <p:txBody>
          <a:bodyPr/>
          <a:lstStyle/>
          <a:p>
            <a:pPr>
              <a:buFont typeface="Wingdings" panose="05000000000000000000" pitchFamily="2" charset="2"/>
              <a:buChar char="ü"/>
            </a:pPr>
            <a:r>
              <a:rPr lang="es-ES" dirty="0"/>
              <a:t>MS Office Word 2016 (Paquetería de documentación )</a:t>
            </a:r>
          </a:p>
          <a:p>
            <a:pPr>
              <a:buFont typeface="Wingdings" panose="05000000000000000000" pitchFamily="2" charset="2"/>
              <a:buChar char="ü"/>
            </a:pPr>
            <a:r>
              <a:rPr lang="es-ES" dirty="0"/>
              <a:t>MS Office Excel 2016 (Paquetería de cálculos)</a:t>
            </a:r>
          </a:p>
          <a:p>
            <a:pPr>
              <a:buFont typeface="Wingdings" panose="05000000000000000000" pitchFamily="2" charset="2"/>
              <a:buChar char="ü"/>
            </a:pPr>
            <a:r>
              <a:rPr lang="es-ES" dirty="0"/>
              <a:t>Netbeans (IDE)</a:t>
            </a:r>
          </a:p>
          <a:p>
            <a:pPr>
              <a:buFont typeface="Wingdings" panose="05000000000000000000" pitchFamily="2" charset="2"/>
              <a:buChar char="ü"/>
            </a:pPr>
            <a:r>
              <a:rPr lang="es-ES" dirty="0"/>
              <a:t>Arduino  (IDE)</a:t>
            </a:r>
          </a:p>
          <a:p>
            <a:pPr>
              <a:buFont typeface="Wingdings" panose="05000000000000000000" pitchFamily="2" charset="2"/>
              <a:buChar char="ü"/>
            </a:pPr>
            <a:r>
              <a:rPr lang="es-ES" dirty="0"/>
              <a:t>PCB (Diseño de CI)</a:t>
            </a:r>
          </a:p>
          <a:p>
            <a:pPr>
              <a:buFont typeface="Wingdings" panose="05000000000000000000" pitchFamily="2" charset="2"/>
              <a:buChar char="ü"/>
            </a:pPr>
            <a:r>
              <a:rPr lang="es-ES" dirty="0"/>
              <a:t>Sketchup (Entorno de modelado principal)</a:t>
            </a:r>
          </a:p>
          <a:p>
            <a:pPr>
              <a:buFont typeface="Wingdings" panose="05000000000000000000" pitchFamily="2" charset="2"/>
              <a:buChar char="ü"/>
            </a:pPr>
            <a:r>
              <a:rPr lang="es-ES" dirty="0"/>
              <a:t>Blender (Entorno de renderizado)</a:t>
            </a:r>
          </a:p>
          <a:p>
            <a:pPr>
              <a:buFont typeface="Wingdings" panose="05000000000000000000" pitchFamily="2" charset="2"/>
              <a:buChar char="ü"/>
            </a:pPr>
            <a:r>
              <a:rPr lang="es-ES" dirty="0"/>
              <a:t>Photoshop CS6 (SW principal para edición de imágenes)</a:t>
            </a:r>
          </a:p>
          <a:p>
            <a:pPr>
              <a:buFont typeface="Wingdings" panose="05000000000000000000" pitchFamily="2" charset="2"/>
              <a:buChar char="ü"/>
            </a:pPr>
            <a:r>
              <a:rPr lang="es-ES" dirty="0"/>
              <a:t>Github (Controlador de versiones)</a:t>
            </a:r>
          </a:p>
          <a:p>
            <a:pPr>
              <a:buFont typeface="Wingdings" panose="05000000000000000000" pitchFamily="2" charset="2"/>
              <a:buChar char="ü"/>
            </a:pPr>
            <a:r>
              <a:rPr lang="es-ES" dirty="0"/>
              <a:t> Wamp server (MySQL)</a:t>
            </a:r>
          </a:p>
          <a:p>
            <a:pPr>
              <a:buFont typeface="Wingdings" panose="05000000000000000000" pitchFamily="2" charset="2"/>
              <a:buChar char="ü"/>
            </a:pPr>
            <a:r>
              <a:rPr lang="es-ES" dirty="0"/>
              <a:t>Google Chrome (navegador principal)</a:t>
            </a:r>
            <a:endParaRPr lang="en-US" dirty="0"/>
          </a:p>
        </p:txBody>
      </p:sp>
    </p:spTree>
    <p:extLst>
      <p:ext uri="{BB962C8B-B14F-4D97-AF65-F5344CB8AC3E}">
        <p14:creationId xmlns:p14="http://schemas.microsoft.com/office/powerpoint/2010/main" val="3812981942"/>
      </p:ext>
    </p:extLst>
  </p:cSld>
  <p:clrMapOvr>
    <a:masterClrMapping/>
  </p:clrMapOvr>
</p:sld>
</file>

<file path=ppt/theme/theme1.xml><?xml version="1.0" encoding="utf-8"?>
<a:theme xmlns:a="http://schemas.openxmlformats.org/drawingml/2006/main" name="Marco">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TM03457475[[fn=Marco]]</Template>
  <TotalTime>791</TotalTime>
  <Words>856</Words>
  <Application>Microsoft Office PowerPoint</Application>
  <PresentationFormat>Panorámica</PresentationFormat>
  <Paragraphs>251</Paragraphs>
  <Slides>34</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34</vt:i4>
      </vt:variant>
    </vt:vector>
  </HeadingPairs>
  <TitlesOfParts>
    <vt:vector size="41" baseType="lpstr">
      <vt:lpstr>Arial</vt:lpstr>
      <vt:lpstr>Calibri</vt:lpstr>
      <vt:lpstr>Century Gothic</vt:lpstr>
      <vt:lpstr>Corbel</vt:lpstr>
      <vt:lpstr>Wingdings</vt:lpstr>
      <vt:lpstr>Wingdings 2</vt:lpstr>
      <vt:lpstr>Marco</vt:lpstr>
      <vt:lpstr>PET SITTING</vt:lpstr>
      <vt:lpstr>Objetivo</vt:lpstr>
      <vt:lpstr>Alcance  </vt:lpstr>
      <vt:lpstr>EDT</vt:lpstr>
      <vt:lpstr>Requerimientos</vt:lpstr>
      <vt:lpstr>Metodología</vt:lpstr>
      <vt:lpstr>Costos Fabricación</vt:lpstr>
      <vt:lpstr>Cotización real</vt:lpstr>
      <vt:lpstr>Software a utilizar</vt:lpstr>
      <vt:lpstr>Costos Personal</vt:lpstr>
      <vt:lpstr>Costo total del desarrollo del proyecto</vt:lpstr>
      <vt:lpstr> (Storyboards de la aplicación de escritorio.) </vt:lpstr>
      <vt:lpstr> (Storyboards de la aplicación de escritorio.) </vt:lpstr>
      <vt:lpstr> (Storyboards de la aplicación de escritorio.) </vt:lpstr>
      <vt:lpstr>Primera fase de prototipos</vt:lpstr>
      <vt:lpstr>Segunda fase de prototipos</vt:lpstr>
      <vt:lpstr>Segunda Presentación </vt:lpstr>
      <vt:lpstr>Matriz de responsabilidades </vt:lpstr>
      <vt:lpstr>Matriz de responsabilidades</vt:lpstr>
      <vt:lpstr>Plan de Adquisición </vt:lpstr>
      <vt:lpstr>Plan de Adquisición</vt:lpstr>
      <vt:lpstr>Segunda Presentación </vt:lpstr>
      <vt:lpstr>APLICACIÓN DE ESCRITORIO</vt:lpstr>
      <vt:lpstr>APLICACIÓN DE ESCRITORIO</vt:lpstr>
      <vt:lpstr>APLICACIÓN DE ESCRITORIO</vt:lpstr>
      <vt:lpstr>APLICACIÓN DE ESCRITORIO</vt:lpstr>
      <vt:lpstr>Presentación de PowerPoint</vt:lpstr>
      <vt:lpstr>Stakeholders</vt:lpstr>
      <vt:lpstr>Métodos de Comunicación</vt:lpstr>
      <vt:lpstr>Métodos de Comunicación</vt:lpstr>
      <vt:lpstr>Métodos de Comunicación</vt:lpstr>
      <vt:lpstr>Métodos de Comunicación</vt:lpstr>
      <vt:lpstr>Plan de Riesgos </vt:lpstr>
      <vt:lpstr>Análisis Cuantitativo y Cualitativo de Riesgos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PET SITTING</dc:title>
  <dc:creator>Windows User</dc:creator>
  <cp:lastModifiedBy>Antonio Alonso</cp:lastModifiedBy>
  <cp:revision>52</cp:revision>
  <dcterms:created xsi:type="dcterms:W3CDTF">2019-02-24T14:35:20Z</dcterms:created>
  <dcterms:modified xsi:type="dcterms:W3CDTF">2019-07-14T23:53:12Z</dcterms:modified>
</cp:coreProperties>
</file>